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352" r:id="rId2"/>
    <p:sldId id="353" r:id="rId3"/>
    <p:sldId id="357" r:id="rId4"/>
    <p:sldId id="375" r:id="rId5"/>
    <p:sldId id="356" r:id="rId6"/>
    <p:sldId id="339" r:id="rId7"/>
    <p:sldId id="394" r:id="rId8"/>
    <p:sldId id="295" r:id="rId9"/>
    <p:sldId id="288" r:id="rId10"/>
    <p:sldId id="326" r:id="rId11"/>
    <p:sldId id="419" r:id="rId12"/>
    <p:sldId id="396" r:id="rId13"/>
    <p:sldId id="400" r:id="rId14"/>
    <p:sldId id="395" r:id="rId15"/>
    <p:sldId id="318" r:id="rId16"/>
    <p:sldId id="409" r:id="rId17"/>
    <p:sldId id="410" r:id="rId18"/>
    <p:sldId id="397" r:id="rId19"/>
    <p:sldId id="340" r:id="rId20"/>
    <p:sldId id="422" r:id="rId21"/>
    <p:sldId id="283" r:id="rId22"/>
    <p:sldId id="358" r:id="rId23"/>
    <p:sldId id="398" r:id="rId24"/>
    <p:sldId id="411" r:id="rId25"/>
    <p:sldId id="425" r:id="rId26"/>
    <p:sldId id="429" r:id="rId27"/>
    <p:sldId id="423" r:id="rId28"/>
    <p:sldId id="401" r:id="rId29"/>
    <p:sldId id="403" r:id="rId30"/>
    <p:sldId id="379" r:id="rId31"/>
    <p:sldId id="387" r:id="rId32"/>
    <p:sldId id="402" r:id="rId33"/>
    <p:sldId id="383" r:id="rId34"/>
    <p:sldId id="382" r:id="rId35"/>
    <p:sldId id="427" r:id="rId36"/>
    <p:sldId id="416" r:id="rId37"/>
    <p:sldId id="258" r:id="rId38"/>
  </p:sldIdLst>
  <p:sldSz cx="9144000" cy="6858000" type="screen4x3"/>
  <p:notesSz cx="6810375" cy="99425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9AA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239" autoAdjust="0"/>
    <p:restoredTop sz="80197" autoAdjust="0"/>
  </p:normalViewPr>
  <p:slideViewPr>
    <p:cSldViewPr>
      <p:cViewPr>
        <p:scale>
          <a:sx n="66" d="100"/>
          <a:sy n="66" d="100"/>
        </p:scale>
        <p:origin x="-2934" y="-780"/>
      </p:cViewPr>
      <p:guideLst>
        <p:guide orient="horz" pos="2160"/>
        <p:guide pos="2880"/>
      </p:guideLst>
    </p:cSldViewPr>
  </p:slideViewPr>
  <p:outlineViewPr>
    <p:cViewPr>
      <p:scale>
        <a:sx n="33" d="100"/>
        <a:sy n="33" d="100"/>
      </p:scale>
      <p:origin x="0" y="2346"/>
    </p:cViewPr>
  </p:outlineViewPr>
  <p:notesTextViewPr>
    <p:cViewPr>
      <p:scale>
        <a:sx n="100" d="100"/>
        <a:sy n="100" d="100"/>
      </p:scale>
      <p:origin x="0" y="0"/>
    </p:cViewPr>
  </p:notesTextViewPr>
  <p:sorterViewPr>
    <p:cViewPr>
      <p:scale>
        <a:sx n="66" d="100"/>
        <a:sy n="66" d="100"/>
      </p:scale>
      <p:origin x="0" y="2220"/>
    </p:cViewPr>
  </p:sorterViewPr>
  <p:notesViewPr>
    <p:cSldViewPr>
      <p:cViewPr varScale="1">
        <p:scale>
          <a:sx n="85" d="100"/>
          <a:sy n="85" d="100"/>
        </p:scale>
        <p:origin x="-3834" y="-96"/>
      </p:cViewPr>
      <p:guideLst>
        <p:guide orient="horz" pos="3132"/>
        <p:guide pos="2145"/>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mgz14wbu\Dropbox\PhD\BLUE%20GREEN%20CITIES\MODEL\Newcastle%20from%20Yorkshire\results\results_BGC.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Alba\Dropbox\PhD\BLUE%20GREEN%20CITIES\MODEL\Newcastle%20from%20Yorkshire\results\resul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800" b="1" i="0" u="none" strike="noStrike" kern="1200" cap="none" baseline="0">
                <a:solidFill>
                  <a:schemeClr val="lt1">
                    <a:lumMod val="85000"/>
                  </a:schemeClr>
                </a:solidFill>
                <a:latin typeface="+mn-lt"/>
                <a:ea typeface="+mn-ea"/>
                <a:cs typeface="+mn-cs"/>
              </a:defRPr>
            </a:pPr>
            <a:r>
              <a:rPr lang="en-GB" sz="2000" dirty="0" smtClean="0"/>
              <a:t>Indirect</a:t>
            </a:r>
            <a:r>
              <a:rPr lang="en-GB" sz="2000" baseline="0" dirty="0" smtClean="0"/>
              <a:t> Damages and Distribution due to Newcastle flood</a:t>
            </a:r>
            <a:endParaRPr lang="en-GB" sz="2000" dirty="0"/>
          </a:p>
        </c:rich>
      </c:tx>
      <c:layout/>
      <c:overlay val="0"/>
      <c:spPr>
        <a:noFill/>
        <a:ln>
          <a:noFill/>
        </a:ln>
        <a:effectLst/>
      </c:spPr>
    </c:title>
    <c:autoTitleDeleted val="0"/>
    <c:plotArea>
      <c:layout/>
      <c:barChart>
        <c:barDir val="col"/>
        <c:grouping val="clustered"/>
        <c:varyColors val="0"/>
        <c:ser>
          <c:idx val="0"/>
          <c:order val="0"/>
          <c:spPr>
            <a:noFill/>
            <a:ln w="9525" cap="flat" cmpd="sng" algn="ctr">
              <a:solidFill>
                <a:schemeClr val="accent1"/>
              </a:solidFill>
              <a:miter lim="800000"/>
            </a:ln>
            <a:effectLst>
              <a:glow rad="63500">
                <a:schemeClr val="accent1">
                  <a:satMod val="175000"/>
                  <a:alpha val="25000"/>
                </a:schemeClr>
              </a:glow>
            </a:effectLst>
          </c:spPr>
          <c:invertIfNegative val="0"/>
          <c:cat>
            <c:strRef>
              <c:f>indirect!$B$20:$W$20</c:f>
              <c:strCache>
                <c:ptCount val="22"/>
                <c:pt idx="0">
                  <c:v>Mining &amp; quarrying      </c:v>
                </c:pt>
                <c:pt idx="1">
                  <c:v>Chemicals, etc          </c:v>
                </c:pt>
                <c:pt idx="2">
                  <c:v>Non-metallic            </c:v>
                </c:pt>
                <c:pt idx="3">
                  <c:v>Metals                  </c:v>
                </c:pt>
                <c:pt idx="4">
                  <c:v>Machinery, etc          </c:v>
                </c:pt>
                <c:pt idx="5">
                  <c:v>Construction            </c:v>
                </c:pt>
                <c:pt idx="6">
                  <c:v>Wholesale trade         </c:v>
                </c:pt>
                <c:pt idx="7">
                  <c:v>Land transport          </c:v>
                </c:pt>
                <c:pt idx="8">
                  <c:v>Warehousing &amp; postal    </c:v>
                </c:pt>
                <c:pt idx="9">
                  <c:v>IT services             </c:v>
                </c:pt>
                <c:pt idx="10">
                  <c:v>Financial &amp; insurance   </c:v>
                </c:pt>
                <c:pt idx="11">
                  <c:v>Real estate             </c:v>
                </c:pt>
                <c:pt idx="12">
                  <c:v>Legal &amp; accounting      </c:v>
                </c:pt>
                <c:pt idx="13">
                  <c:v>Head offices &amp; manag. co</c:v>
                </c:pt>
                <c:pt idx="14">
                  <c:v>Other professional servi</c:v>
                </c:pt>
                <c:pt idx="15">
                  <c:v>Business support service</c:v>
                </c:pt>
                <c:pt idx="16">
                  <c:v>PAD (Public Admin. &amp; Def.)</c:v>
                </c:pt>
                <c:pt idx="17">
                  <c:v>Education               </c:v>
                </c:pt>
                <c:pt idx="18">
                  <c:v>Health                  </c:v>
                </c:pt>
                <c:pt idx="19">
                  <c:v>Residential &amp; social    </c:v>
                </c:pt>
                <c:pt idx="20">
                  <c:v>Recreational services   </c:v>
                </c:pt>
                <c:pt idx="21">
                  <c:v>Other services          </c:v>
                </c:pt>
              </c:strCache>
            </c:strRef>
          </c:cat>
          <c:val>
            <c:numRef>
              <c:f>indirect!$B$22:$W$22</c:f>
              <c:numCache>
                <c:formatCode>General</c:formatCode>
                <c:ptCount val="22"/>
                <c:pt idx="0">
                  <c:v>5.3347400171487189</c:v>
                </c:pt>
                <c:pt idx="1">
                  <c:v>3.3837563296427495</c:v>
                </c:pt>
                <c:pt idx="2">
                  <c:v>2.827744143073418</c:v>
                </c:pt>
                <c:pt idx="3">
                  <c:v>4.8433374723899858</c:v>
                </c:pt>
                <c:pt idx="4">
                  <c:v>2.4517422636893533</c:v>
                </c:pt>
                <c:pt idx="5">
                  <c:v>9.8292126997384734</c:v>
                </c:pt>
                <c:pt idx="6">
                  <c:v>3.4658405635159109</c:v>
                </c:pt>
                <c:pt idx="7">
                  <c:v>2.594535282408081</c:v>
                </c:pt>
                <c:pt idx="8">
                  <c:v>2.8961335617474075</c:v>
                </c:pt>
                <c:pt idx="9">
                  <c:v>4.7660574303609886</c:v>
                </c:pt>
                <c:pt idx="10">
                  <c:v>4.7122176560043565</c:v>
                </c:pt>
                <c:pt idx="11">
                  <c:v>2.5014381338517881</c:v>
                </c:pt>
                <c:pt idx="12">
                  <c:v>2.3610790412396483</c:v>
                </c:pt>
                <c:pt idx="13">
                  <c:v>2.3173236500141421</c:v>
                </c:pt>
                <c:pt idx="14">
                  <c:v>2.9755543200455188</c:v>
                </c:pt>
                <c:pt idx="15">
                  <c:v>7.5747535950564497</c:v>
                </c:pt>
                <c:pt idx="16">
                  <c:v>3.2917618976174667</c:v>
                </c:pt>
                <c:pt idx="17">
                  <c:v>2.8887169283657688</c:v>
                </c:pt>
                <c:pt idx="18">
                  <c:v>2.5592704135822428</c:v>
                </c:pt>
                <c:pt idx="19">
                  <c:v>1.0648095422686985</c:v>
                </c:pt>
                <c:pt idx="20">
                  <c:v>0.95195081784224644</c:v>
                </c:pt>
                <c:pt idx="21">
                  <c:v>1.0194977191174599</c:v>
                </c:pt>
              </c:numCache>
            </c:numRef>
          </c:val>
        </c:ser>
        <c:dLbls>
          <c:showLegendKey val="0"/>
          <c:showVal val="0"/>
          <c:showCatName val="0"/>
          <c:showSerName val="0"/>
          <c:showPercent val="0"/>
          <c:showBubbleSize val="0"/>
        </c:dLbls>
        <c:gapWidth val="315"/>
        <c:overlap val="-40"/>
        <c:axId val="148212736"/>
        <c:axId val="92512256"/>
      </c:barChart>
      <c:catAx>
        <c:axId val="148212736"/>
        <c:scaling>
          <c:orientation val="minMax"/>
        </c:scaling>
        <c:delete val="0"/>
        <c:axPos val="b"/>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lt1">
                    <a:lumMod val="75000"/>
                  </a:schemeClr>
                </a:solidFill>
                <a:latin typeface="+mn-lt"/>
                <a:ea typeface="+mn-ea"/>
                <a:cs typeface="+mn-cs"/>
              </a:defRPr>
            </a:pPr>
            <a:endParaRPr lang="en-US"/>
          </a:p>
        </c:txPr>
        <c:crossAx val="92512256"/>
        <c:crosses val="autoZero"/>
        <c:auto val="1"/>
        <c:lblAlgn val="ctr"/>
        <c:lblOffset val="100"/>
        <c:noMultiLvlLbl val="0"/>
      </c:catAx>
      <c:valAx>
        <c:axId val="92512256"/>
        <c:scaling>
          <c:orientation val="minMax"/>
        </c:scaling>
        <c:delete val="0"/>
        <c:axPos val="l"/>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lt1">
                    <a:lumMod val="75000"/>
                  </a:schemeClr>
                </a:solidFill>
                <a:latin typeface="+mn-lt"/>
                <a:ea typeface="+mn-ea"/>
                <a:cs typeface="+mn-cs"/>
              </a:defRPr>
            </a:pPr>
            <a:endParaRPr lang="en-US"/>
          </a:p>
        </c:txPr>
        <c:crossAx val="148212736"/>
        <c:crosses val="autoZero"/>
        <c:crossBetween val="between"/>
      </c:valAx>
      <c:spPr>
        <a:noFill/>
        <a:ln>
          <a:noFill/>
        </a:ln>
        <a:effectLst/>
      </c:spPr>
    </c:plotArea>
    <c:plotVisOnly val="1"/>
    <c:dispBlanksAs val="gap"/>
    <c:showDLblsOverMax val="0"/>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sz="2000" dirty="0"/>
              <a:t>Recovery path </a:t>
            </a:r>
            <a:r>
              <a:rPr lang="en-US" sz="2000" dirty="0" smtClean="0"/>
              <a:t>from </a:t>
            </a:r>
            <a:r>
              <a:rPr lang="en-US" sz="2000" dirty="0"/>
              <a:t>Flooding in Newcastle</a:t>
            </a:r>
          </a:p>
        </c:rich>
      </c:tx>
      <c:layout/>
      <c:overlay val="1"/>
      <c:spPr>
        <a:noFill/>
        <a:ln>
          <a:noFill/>
        </a:ln>
        <a:effectLst/>
      </c:spPr>
    </c:title>
    <c:autoTitleDeleted val="0"/>
    <c:plotArea>
      <c:layout>
        <c:manualLayout>
          <c:layoutTarget val="inner"/>
          <c:xMode val="edge"/>
          <c:yMode val="edge"/>
          <c:x val="0.1290962429750992"/>
          <c:y val="0.25449014494611827"/>
          <c:w val="0.79198315835520561"/>
          <c:h val="0.53917127325645731"/>
        </c:manualLayout>
      </c:layout>
      <c:lineChart>
        <c:grouping val="standard"/>
        <c:varyColors val="0"/>
        <c:ser>
          <c:idx val="0"/>
          <c:order val="0"/>
          <c:spPr>
            <a:ln w="34925" cap="rnd">
              <a:solidFill>
                <a:schemeClr val="accent1"/>
              </a:solidFill>
              <a:round/>
            </a:ln>
            <a:effectLst>
              <a:outerShdw blurRad="40000" dist="23000" dir="5400000" rotWithShape="0">
                <a:srgbClr val="000000">
                  <a:alpha val="35000"/>
                </a:srgbClr>
              </a:outerShdw>
            </a:effectLst>
          </c:spPr>
          <c:marker>
            <c:symbol val="none"/>
          </c:marker>
          <c:cat>
            <c:strRef>
              <c:f>'scenario 3c'!$AZ$24:$BA$38</c:f>
              <c:strCache>
                <c:ptCount val="15"/>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strCache>
            </c:strRef>
          </c:cat>
          <c:val>
            <c:numRef>
              <c:f>'scenario 3c'!$AX$24:$AX$38</c:f>
              <c:numCache>
                <c:formatCode>0.00%</c:formatCode>
                <c:ptCount val="15"/>
                <c:pt idx="0">
                  <c:v>1</c:v>
                </c:pt>
                <c:pt idx="1">
                  <c:v>0.98643245574130134</c:v>
                </c:pt>
                <c:pt idx="2">
                  <c:v>0.99017295368175984</c:v>
                </c:pt>
                <c:pt idx="3">
                  <c:v>0.99307312053932273</c:v>
                </c:pt>
                <c:pt idx="4">
                  <c:v>0.99512865285419483</c:v>
                </c:pt>
                <c:pt idx="5">
                  <c:v>0.9965830531041302</c:v>
                </c:pt>
                <c:pt idx="6">
                  <c:v>0.997614656147088</c:v>
                </c:pt>
                <c:pt idx="7">
                  <c:v>0.99834742725158065</c:v>
                </c:pt>
                <c:pt idx="8">
                  <c:v>0.9988683619686316</c:v>
                </c:pt>
                <c:pt idx="9">
                  <c:v>0.99923887016202384</c:v>
                </c:pt>
                <c:pt idx="10">
                  <c:v>0.99950244330161631</c:v>
                </c:pt>
                <c:pt idx="11">
                  <c:v>0.99968994716656312</c:v>
                </c:pt>
                <c:pt idx="12">
                  <c:v>0.99982331843671013</c:v>
                </c:pt>
                <c:pt idx="13">
                  <c:v>0.99991816285531931</c:v>
                </c:pt>
                <c:pt idx="14">
                  <c:v>1</c:v>
                </c:pt>
              </c:numCache>
            </c:numRef>
          </c:val>
          <c:smooth val="0"/>
        </c:ser>
        <c:dLbls>
          <c:showLegendKey val="0"/>
          <c:showVal val="0"/>
          <c:showCatName val="0"/>
          <c:showSerName val="0"/>
          <c:showPercent val="0"/>
          <c:showBubbleSize val="0"/>
        </c:dLbls>
        <c:marker val="1"/>
        <c:smooth val="0"/>
        <c:axId val="110231040"/>
        <c:axId val="92516864"/>
      </c:lineChart>
      <c:catAx>
        <c:axId val="110231040"/>
        <c:scaling>
          <c:orientation val="minMax"/>
        </c:scaling>
        <c:delete val="0"/>
        <c:axPos val="b"/>
        <c:title>
          <c:tx>
            <c:rich>
              <a:bodyPr rot="0" spcFirstLastPara="1" vertOverflow="ellipsis" vert="horz" wrap="square" anchor="ctr" anchorCtr="1"/>
              <a:lstStyle/>
              <a:p>
                <a:pPr>
                  <a:defRPr sz="1600" b="1" i="0" u="none" strike="noStrike" kern="1200" cap="all" baseline="0">
                    <a:solidFill>
                      <a:schemeClr val="lt1">
                        <a:lumMod val="85000"/>
                      </a:schemeClr>
                    </a:solidFill>
                    <a:latin typeface="+mn-lt"/>
                    <a:ea typeface="+mn-ea"/>
                    <a:cs typeface="+mn-cs"/>
                  </a:defRPr>
                </a:pPr>
                <a:r>
                  <a:rPr lang="en-US" sz="1600" dirty="0"/>
                  <a:t>month</a:t>
                </a:r>
              </a:p>
            </c:rich>
          </c:tx>
          <c:layout/>
          <c:overlay val="0"/>
          <c:spPr>
            <a:noFill/>
            <a:ln>
              <a:noFill/>
            </a:ln>
            <a:effectLst/>
          </c:spPr>
        </c:title>
        <c:numFmt formatCode="General" sourceLinked="0"/>
        <c:majorTickMark val="none"/>
        <c:minorTickMark val="none"/>
        <c:tickLblPos val="nextTo"/>
        <c:spPr>
          <a:noFill/>
          <a:ln w="9525" cap="flat" cmpd="sng" algn="ctr">
            <a:solidFill>
              <a:schemeClr val="lt1">
                <a:lumMod val="95000"/>
                <a:alpha val="10000"/>
              </a:schemeClr>
            </a:solidFill>
            <a:round/>
          </a:ln>
          <a:effectLst/>
        </c:spPr>
        <c:txPr>
          <a:bodyPr rot="-60000000" spcFirstLastPara="1" vertOverflow="ellipsis" vert="horz" wrap="square" anchor="ctr" anchorCtr="1"/>
          <a:lstStyle/>
          <a:p>
            <a:pPr>
              <a:defRPr sz="1800" b="0" i="0" u="none" strike="noStrike" kern="1200" baseline="0">
                <a:solidFill>
                  <a:schemeClr val="lt1">
                    <a:lumMod val="85000"/>
                  </a:schemeClr>
                </a:solidFill>
                <a:latin typeface="+mn-lt"/>
                <a:ea typeface="+mn-ea"/>
                <a:cs typeface="+mn-cs"/>
              </a:defRPr>
            </a:pPr>
            <a:endParaRPr lang="en-US"/>
          </a:p>
        </c:txPr>
        <c:crossAx val="92516864"/>
        <c:crosses val="autoZero"/>
        <c:auto val="1"/>
        <c:lblAlgn val="ctr"/>
        <c:lblOffset val="100"/>
        <c:noMultiLvlLbl val="0"/>
      </c:catAx>
      <c:valAx>
        <c:axId val="92516864"/>
        <c:scaling>
          <c:orientation val="minMax"/>
          <c:max val="1"/>
          <c:min val="0.98499999999999999"/>
        </c:scaling>
        <c:delete val="0"/>
        <c:axPos val="l"/>
        <c:majorGridlines>
          <c:spPr>
            <a:ln w="9525" cap="flat" cmpd="sng" algn="ctr">
              <a:solidFill>
                <a:schemeClr val="lt1">
                  <a:lumMod val="95000"/>
                  <a:alpha val="10000"/>
                </a:schemeClr>
              </a:solidFill>
              <a:round/>
            </a:ln>
            <a:effectLst/>
          </c:spPr>
        </c:majorGridlines>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lt1">
                    <a:lumMod val="85000"/>
                  </a:schemeClr>
                </a:solidFill>
                <a:latin typeface="+mn-lt"/>
                <a:ea typeface="+mn-ea"/>
                <a:cs typeface="+mn-cs"/>
              </a:defRPr>
            </a:pPr>
            <a:endParaRPr lang="en-US"/>
          </a:p>
        </c:txPr>
        <c:crossAx val="110231040"/>
        <c:crosses val="autoZero"/>
        <c:crossBetween val="between"/>
        <c:majorUnit val="5.000000000000001E-3"/>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25FC7A-FDE5-4B32-A349-82BBD7875172}" type="doc">
      <dgm:prSet loTypeId="urn:microsoft.com/office/officeart/2005/8/layout/cycle2" loCatId="cycle" qsTypeId="urn:microsoft.com/office/officeart/2005/8/quickstyle/simple1" qsCatId="simple" csTypeId="urn:microsoft.com/office/officeart/2005/8/colors/colorful3" csCatId="colorful" phldr="1"/>
      <dgm:spPr/>
      <dgm:t>
        <a:bodyPr/>
        <a:lstStyle/>
        <a:p>
          <a:endParaRPr lang="en-GB"/>
        </a:p>
      </dgm:t>
    </dgm:pt>
    <dgm:pt modelId="{533FDE2C-BFD7-48AC-A2EC-F2F7F0B09ADB}">
      <dgm:prSet phldrT="[Text]" custT="1"/>
      <dgm:spPr/>
      <dgm:t>
        <a:bodyPr/>
        <a:lstStyle/>
        <a:p>
          <a:r>
            <a:rPr lang="en-GB" sz="1750" b="1" dirty="0">
              <a:solidFill>
                <a:sysClr val="windowText" lastClr="000000"/>
              </a:solidFill>
            </a:rPr>
            <a:t>Initiation</a:t>
          </a:r>
        </a:p>
      </dgm:t>
    </dgm:pt>
    <dgm:pt modelId="{E49AFCD8-7575-47A1-8100-35CC13C205A3}" type="parTrans" cxnId="{EC406FAC-50A1-449E-8E34-666F288C7C68}">
      <dgm:prSet/>
      <dgm:spPr/>
      <dgm:t>
        <a:bodyPr/>
        <a:lstStyle/>
        <a:p>
          <a:endParaRPr lang="en-GB" sz="900"/>
        </a:p>
      </dgm:t>
    </dgm:pt>
    <dgm:pt modelId="{06813570-AB90-4B11-8163-A1BDFCF434E2}" type="sibTrans" cxnId="{EC406FAC-50A1-449E-8E34-666F288C7C68}">
      <dgm:prSet custT="1"/>
      <dgm:spPr/>
      <dgm:t>
        <a:bodyPr/>
        <a:lstStyle/>
        <a:p>
          <a:endParaRPr lang="en-GB" sz="1750">
            <a:solidFill>
              <a:sysClr val="windowText" lastClr="000000"/>
            </a:solidFill>
          </a:endParaRPr>
        </a:p>
      </dgm:t>
    </dgm:pt>
    <dgm:pt modelId="{1F093C9F-5798-4880-B41D-77FD41C61FC8}">
      <dgm:prSet phldrT="[Text]" custT="1"/>
      <dgm:spPr/>
      <dgm:t>
        <a:bodyPr/>
        <a:lstStyle/>
        <a:p>
          <a:r>
            <a:rPr lang="en-GB" sz="1400" dirty="0">
              <a:solidFill>
                <a:sysClr val="windowText" lastClr="000000"/>
              </a:solidFill>
            </a:rPr>
            <a:t>Scoping and Context</a:t>
          </a:r>
        </a:p>
      </dgm:t>
    </dgm:pt>
    <dgm:pt modelId="{C06E3504-BC11-4164-B69D-F9B8882B5BC3}" type="parTrans" cxnId="{D9EF7341-21F7-4DDD-A2C4-F35314BB0250}">
      <dgm:prSet/>
      <dgm:spPr/>
      <dgm:t>
        <a:bodyPr/>
        <a:lstStyle/>
        <a:p>
          <a:endParaRPr lang="en-GB" sz="900"/>
        </a:p>
      </dgm:t>
    </dgm:pt>
    <dgm:pt modelId="{1AE72129-B1ED-456B-8ADD-AD36E87A1092}" type="sibTrans" cxnId="{D9EF7341-21F7-4DDD-A2C4-F35314BB0250}">
      <dgm:prSet custT="1"/>
      <dgm:spPr/>
      <dgm:t>
        <a:bodyPr/>
        <a:lstStyle/>
        <a:p>
          <a:endParaRPr lang="en-GB" sz="1750">
            <a:solidFill>
              <a:sysClr val="windowText" lastClr="000000"/>
            </a:solidFill>
          </a:endParaRPr>
        </a:p>
      </dgm:t>
    </dgm:pt>
    <dgm:pt modelId="{3C648560-8B68-438E-BE29-4B3BDAECE2DC}">
      <dgm:prSet phldrT="[Text]" custT="1"/>
      <dgm:spPr/>
      <dgm:t>
        <a:bodyPr/>
        <a:lstStyle/>
        <a:p>
          <a:r>
            <a:rPr lang="en-GB" sz="1750" dirty="0" smtClean="0">
              <a:solidFill>
                <a:sysClr val="windowText" lastClr="000000"/>
              </a:solidFill>
            </a:rPr>
            <a:t>Develop Shared </a:t>
          </a:r>
          <a:r>
            <a:rPr lang="en-GB" sz="1750" dirty="0">
              <a:solidFill>
                <a:sysClr val="windowText" lastClr="000000"/>
              </a:solidFill>
            </a:rPr>
            <a:t>Vision</a:t>
          </a:r>
        </a:p>
      </dgm:t>
    </dgm:pt>
    <dgm:pt modelId="{1EF7CD3E-CA98-4BC2-8382-FFEED7D19E3D}" type="parTrans" cxnId="{413F9D0F-06A1-45F8-AD13-7D5888C23B5C}">
      <dgm:prSet/>
      <dgm:spPr/>
      <dgm:t>
        <a:bodyPr/>
        <a:lstStyle/>
        <a:p>
          <a:endParaRPr lang="en-GB" sz="900"/>
        </a:p>
      </dgm:t>
    </dgm:pt>
    <dgm:pt modelId="{4E782A92-FBD1-460E-B183-4F57550769A5}" type="sibTrans" cxnId="{413F9D0F-06A1-45F8-AD13-7D5888C23B5C}">
      <dgm:prSet custT="1"/>
      <dgm:spPr/>
      <dgm:t>
        <a:bodyPr/>
        <a:lstStyle/>
        <a:p>
          <a:endParaRPr lang="en-GB" sz="1750">
            <a:solidFill>
              <a:sysClr val="windowText" lastClr="000000"/>
            </a:solidFill>
          </a:endParaRPr>
        </a:p>
      </dgm:t>
    </dgm:pt>
    <dgm:pt modelId="{EC29B3F0-F55B-46F8-9EAF-DC0EAAED9106}">
      <dgm:prSet custT="1"/>
      <dgm:spPr/>
      <dgm:t>
        <a:bodyPr/>
        <a:lstStyle/>
        <a:p>
          <a:r>
            <a:rPr lang="en-GB" sz="1800" dirty="0" smtClean="0"/>
            <a:t>Implement</a:t>
          </a:r>
          <a:endParaRPr lang="en-GB" sz="1800" dirty="0"/>
        </a:p>
      </dgm:t>
    </dgm:pt>
    <dgm:pt modelId="{805251DF-8CF9-46E5-89E1-7C4D5BF22228}" type="parTrans" cxnId="{3CDB8225-FC2A-4BBC-96F1-713BDC57C532}">
      <dgm:prSet/>
      <dgm:spPr/>
      <dgm:t>
        <a:bodyPr/>
        <a:lstStyle/>
        <a:p>
          <a:endParaRPr lang="en-GB"/>
        </a:p>
      </dgm:t>
    </dgm:pt>
    <dgm:pt modelId="{C89C4D57-AC2F-4A4D-AE9C-81DEC27B69C9}" type="sibTrans" cxnId="{3CDB8225-FC2A-4BBC-96F1-713BDC57C532}">
      <dgm:prSet custT="1"/>
      <dgm:spPr/>
      <dgm:t>
        <a:bodyPr/>
        <a:lstStyle/>
        <a:p>
          <a:endParaRPr lang="en-GB" sz="1750"/>
        </a:p>
      </dgm:t>
    </dgm:pt>
    <dgm:pt modelId="{60C36117-F79B-4B0E-8EE2-B431A13CE5B0}">
      <dgm:prSet custT="1"/>
      <dgm:spPr/>
      <dgm:t>
        <a:bodyPr/>
        <a:lstStyle/>
        <a:p>
          <a:r>
            <a:rPr lang="en-GB" sz="1750" dirty="0" smtClean="0"/>
            <a:t>Capture</a:t>
          </a:r>
          <a:endParaRPr lang="en-GB" sz="1750" dirty="0"/>
        </a:p>
      </dgm:t>
    </dgm:pt>
    <dgm:pt modelId="{BFCD5135-6990-4B1A-9891-C425BDB23E71}" type="parTrans" cxnId="{6FF5B32E-208B-4EFA-B9F5-998ABEB9AA08}">
      <dgm:prSet/>
      <dgm:spPr/>
      <dgm:t>
        <a:bodyPr/>
        <a:lstStyle/>
        <a:p>
          <a:endParaRPr lang="en-GB"/>
        </a:p>
      </dgm:t>
    </dgm:pt>
    <dgm:pt modelId="{F2C3F5DB-00A4-4D4F-A020-52A1218CC25D}" type="sibTrans" cxnId="{6FF5B32E-208B-4EFA-B9F5-998ABEB9AA08}">
      <dgm:prSet custT="1"/>
      <dgm:spPr/>
      <dgm:t>
        <a:bodyPr/>
        <a:lstStyle/>
        <a:p>
          <a:endParaRPr lang="en-GB" sz="1750"/>
        </a:p>
      </dgm:t>
    </dgm:pt>
    <dgm:pt modelId="{46516D5C-14B4-44ED-9EC7-3C3C00CCCE02}" type="pres">
      <dgm:prSet presAssocID="{2625FC7A-FDE5-4B32-A349-82BBD7875172}" presName="cycle" presStyleCnt="0">
        <dgm:presLayoutVars>
          <dgm:dir/>
          <dgm:resizeHandles val="exact"/>
        </dgm:presLayoutVars>
      </dgm:prSet>
      <dgm:spPr/>
      <dgm:t>
        <a:bodyPr/>
        <a:lstStyle/>
        <a:p>
          <a:endParaRPr lang="en-GB"/>
        </a:p>
      </dgm:t>
    </dgm:pt>
    <dgm:pt modelId="{17925F73-06DC-432E-B58A-5CB235AB1ACD}" type="pres">
      <dgm:prSet presAssocID="{533FDE2C-BFD7-48AC-A2EC-F2F7F0B09ADB}" presName="node" presStyleLbl="node1" presStyleIdx="0" presStyleCnt="5">
        <dgm:presLayoutVars>
          <dgm:bulletEnabled val="1"/>
        </dgm:presLayoutVars>
      </dgm:prSet>
      <dgm:spPr/>
      <dgm:t>
        <a:bodyPr/>
        <a:lstStyle/>
        <a:p>
          <a:endParaRPr lang="en-GB"/>
        </a:p>
      </dgm:t>
    </dgm:pt>
    <dgm:pt modelId="{F4F2572D-4302-408A-BA91-3617F6E294EE}" type="pres">
      <dgm:prSet presAssocID="{06813570-AB90-4B11-8163-A1BDFCF434E2}" presName="sibTrans" presStyleLbl="sibTrans2D1" presStyleIdx="0" presStyleCnt="5"/>
      <dgm:spPr/>
      <dgm:t>
        <a:bodyPr/>
        <a:lstStyle/>
        <a:p>
          <a:endParaRPr lang="en-GB"/>
        </a:p>
      </dgm:t>
    </dgm:pt>
    <dgm:pt modelId="{DE66B16A-D3BE-4E69-ADF1-FDB72FAB50DA}" type="pres">
      <dgm:prSet presAssocID="{06813570-AB90-4B11-8163-A1BDFCF434E2}" presName="connectorText" presStyleLbl="sibTrans2D1" presStyleIdx="0" presStyleCnt="5"/>
      <dgm:spPr/>
      <dgm:t>
        <a:bodyPr/>
        <a:lstStyle/>
        <a:p>
          <a:endParaRPr lang="en-GB"/>
        </a:p>
      </dgm:t>
    </dgm:pt>
    <dgm:pt modelId="{6F1926FE-89DB-4909-9C58-6BCA26CF8E21}" type="pres">
      <dgm:prSet presAssocID="{1F093C9F-5798-4880-B41D-77FD41C61FC8}" presName="node" presStyleLbl="node1" presStyleIdx="1" presStyleCnt="5">
        <dgm:presLayoutVars>
          <dgm:bulletEnabled val="1"/>
        </dgm:presLayoutVars>
      </dgm:prSet>
      <dgm:spPr/>
      <dgm:t>
        <a:bodyPr/>
        <a:lstStyle/>
        <a:p>
          <a:endParaRPr lang="en-GB"/>
        </a:p>
      </dgm:t>
    </dgm:pt>
    <dgm:pt modelId="{B99825D2-9D96-4D85-A9E5-BD67C84424BF}" type="pres">
      <dgm:prSet presAssocID="{1AE72129-B1ED-456B-8ADD-AD36E87A1092}" presName="sibTrans" presStyleLbl="sibTrans2D1" presStyleIdx="1" presStyleCnt="5"/>
      <dgm:spPr/>
      <dgm:t>
        <a:bodyPr/>
        <a:lstStyle/>
        <a:p>
          <a:endParaRPr lang="en-GB"/>
        </a:p>
      </dgm:t>
    </dgm:pt>
    <dgm:pt modelId="{C3522AF6-FFA0-4500-8C57-9C5576BE3F37}" type="pres">
      <dgm:prSet presAssocID="{1AE72129-B1ED-456B-8ADD-AD36E87A1092}" presName="connectorText" presStyleLbl="sibTrans2D1" presStyleIdx="1" presStyleCnt="5"/>
      <dgm:spPr/>
      <dgm:t>
        <a:bodyPr/>
        <a:lstStyle/>
        <a:p>
          <a:endParaRPr lang="en-GB"/>
        </a:p>
      </dgm:t>
    </dgm:pt>
    <dgm:pt modelId="{0075C721-AB3D-484D-A544-3D3C69A6A47C}" type="pres">
      <dgm:prSet presAssocID="{3C648560-8B68-438E-BE29-4B3BDAECE2DC}" presName="node" presStyleLbl="node1" presStyleIdx="2" presStyleCnt="5">
        <dgm:presLayoutVars>
          <dgm:bulletEnabled val="1"/>
        </dgm:presLayoutVars>
      </dgm:prSet>
      <dgm:spPr/>
      <dgm:t>
        <a:bodyPr/>
        <a:lstStyle/>
        <a:p>
          <a:endParaRPr lang="en-GB"/>
        </a:p>
      </dgm:t>
    </dgm:pt>
    <dgm:pt modelId="{603A700C-1092-472D-B284-C2E42C99B273}" type="pres">
      <dgm:prSet presAssocID="{4E782A92-FBD1-460E-B183-4F57550769A5}" presName="sibTrans" presStyleLbl="sibTrans2D1" presStyleIdx="2" presStyleCnt="5"/>
      <dgm:spPr/>
      <dgm:t>
        <a:bodyPr/>
        <a:lstStyle/>
        <a:p>
          <a:endParaRPr lang="en-GB"/>
        </a:p>
      </dgm:t>
    </dgm:pt>
    <dgm:pt modelId="{7790BEF9-5977-4D02-9CDD-4BD1DE0EDE98}" type="pres">
      <dgm:prSet presAssocID="{4E782A92-FBD1-460E-B183-4F57550769A5}" presName="connectorText" presStyleLbl="sibTrans2D1" presStyleIdx="2" presStyleCnt="5"/>
      <dgm:spPr/>
      <dgm:t>
        <a:bodyPr/>
        <a:lstStyle/>
        <a:p>
          <a:endParaRPr lang="en-GB"/>
        </a:p>
      </dgm:t>
    </dgm:pt>
    <dgm:pt modelId="{19514EFF-61DF-4A9B-8987-0BB927F3EE52}" type="pres">
      <dgm:prSet presAssocID="{EC29B3F0-F55B-46F8-9EAF-DC0EAAED9106}" presName="node" presStyleLbl="node1" presStyleIdx="3" presStyleCnt="5" custScaleX="102039" custRadScaleRad="100653" custRadScaleInc="-749">
        <dgm:presLayoutVars>
          <dgm:bulletEnabled val="1"/>
        </dgm:presLayoutVars>
      </dgm:prSet>
      <dgm:spPr/>
      <dgm:t>
        <a:bodyPr/>
        <a:lstStyle/>
        <a:p>
          <a:endParaRPr lang="en-GB"/>
        </a:p>
      </dgm:t>
    </dgm:pt>
    <dgm:pt modelId="{92E65589-AC6E-40FC-9332-20CCE9DDA0E8}" type="pres">
      <dgm:prSet presAssocID="{C89C4D57-AC2F-4A4D-AE9C-81DEC27B69C9}" presName="sibTrans" presStyleLbl="sibTrans2D1" presStyleIdx="3" presStyleCnt="5"/>
      <dgm:spPr/>
      <dgm:t>
        <a:bodyPr/>
        <a:lstStyle/>
        <a:p>
          <a:endParaRPr lang="en-GB"/>
        </a:p>
      </dgm:t>
    </dgm:pt>
    <dgm:pt modelId="{88B25418-AFFD-4AE4-B85B-CBE1E615CF9C}" type="pres">
      <dgm:prSet presAssocID="{C89C4D57-AC2F-4A4D-AE9C-81DEC27B69C9}" presName="connectorText" presStyleLbl="sibTrans2D1" presStyleIdx="3" presStyleCnt="5"/>
      <dgm:spPr/>
      <dgm:t>
        <a:bodyPr/>
        <a:lstStyle/>
        <a:p>
          <a:endParaRPr lang="en-GB"/>
        </a:p>
      </dgm:t>
    </dgm:pt>
    <dgm:pt modelId="{7E675787-8ACD-414A-95DC-FED5C670544F}" type="pres">
      <dgm:prSet presAssocID="{60C36117-F79B-4B0E-8EE2-B431A13CE5B0}" presName="node" presStyleLbl="node1" presStyleIdx="4" presStyleCnt="5">
        <dgm:presLayoutVars>
          <dgm:bulletEnabled val="1"/>
        </dgm:presLayoutVars>
      </dgm:prSet>
      <dgm:spPr/>
      <dgm:t>
        <a:bodyPr/>
        <a:lstStyle/>
        <a:p>
          <a:endParaRPr lang="en-GB"/>
        </a:p>
      </dgm:t>
    </dgm:pt>
    <dgm:pt modelId="{2BE5EA19-B9A3-4552-859D-AEA1121385C8}" type="pres">
      <dgm:prSet presAssocID="{F2C3F5DB-00A4-4D4F-A020-52A1218CC25D}" presName="sibTrans" presStyleLbl="sibTrans2D1" presStyleIdx="4" presStyleCnt="5"/>
      <dgm:spPr/>
      <dgm:t>
        <a:bodyPr/>
        <a:lstStyle/>
        <a:p>
          <a:endParaRPr lang="en-GB"/>
        </a:p>
      </dgm:t>
    </dgm:pt>
    <dgm:pt modelId="{F0B0D88F-AD11-4CF6-96FB-2D9206C86E7A}" type="pres">
      <dgm:prSet presAssocID="{F2C3F5DB-00A4-4D4F-A020-52A1218CC25D}" presName="connectorText" presStyleLbl="sibTrans2D1" presStyleIdx="4" presStyleCnt="5"/>
      <dgm:spPr/>
      <dgm:t>
        <a:bodyPr/>
        <a:lstStyle/>
        <a:p>
          <a:endParaRPr lang="en-GB"/>
        </a:p>
      </dgm:t>
    </dgm:pt>
  </dgm:ptLst>
  <dgm:cxnLst>
    <dgm:cxn modelId="{36307EBF-62E4-4ECC-B77E-3536BEAA775E}" type="presOf" srcId="{60C36117-F79B-4B0E-8EE2-B431A13CE5B0}" destId="{7E675787-8ACD-414A-95DC-FED5C670544F}" srcOrd="0" destOrd="0" presId="urn:microsoft.com/office/officeart/2005/8/layout/cycle2"/>
    <dgm:cxn modelId="{3CDB8225-FC2A-4BBC-96F1-713BDC57C532}" srcId="{2625FC7A-FDE5-4B32-A349-82BBD7875172}" destId="{EC29B3F0-F55B-46F8-9EAF-DC0EAAED9106}" srcOrd="3" destOrd="0" parTransId="{805251DF-8CF9-46E5-89E1-7C4D5BF22228}" sibTransId="{C89C4D57-AC2F-4A4D-AE9C-81DEC27B69C9}"/>
    <dgm:cxn modelId="{D9EF7341-21F7-4DDD-A2C4-F35314BB0250}" srcId="{2625FC7A-FDE5-4B32-A349-82BBD7875172}" destId="{1F093C9F-5798-4880-B41D-77FD41C61FC8}" srcOrd="1" destOrd="0" parTransId="{C06E3504-BC11-4164-B69D-F9B8882B5BC3}" sibTransId="{1AE72129-B1ED-456B-8ADD-AD36E87A1092}"/>
    <dgm:cxn modelId="{2B61E218-14CF-4917-A49D-A9CC7983C528}" type="presOf" srcId="{C89C4D57-AC2F-4A4D-AE9C-81DEC27B69C9}" destId="{92E65589-AC6E-40FC-9332-20CCE9DDA0E8}" srcOrd="0" destOrd="0" presId="urn:microsoft.com/office/officeart/2005/8/layout/cycle2"/>
    <dgm:cxn modelId="{E9565597-FBF3-4819-AACD-AF945CAC7D31}" type="presOf" srcId="{06813570-AB90-4B11-8163-A1BDFCF434E2}" destId="{DE66B16A-D3BE-4E69-ADF1-FDB72FAB50DA}" srcOrd="1" destOrd="0" presId="urn:microsoft.com/office/officeart/2005/8/layout/cycle2"/>
    <dgm:cxn modelId="{403E6C42-13E1-408B-853D-6A9D229181FE}" type="presOf" srcId="{C89C4D57-AC2F-4A4D-AE9C-81DEC27B69C9}" destId="{88B25418-AFFD-4AE4-B85B-CBE1E615CF9C}" srcOrd="1" destOrd="0" presId="urn:microsoft.com/office/officeart/2005/8/layout/cycle2"/>
    <dgm:cxn modelId="{89AE8048-5FF4-445F-A647-6729DB8F272B}" type="presOf" srcId="{F2C3F5DB-00A4-4D4F-A020-52A1218CC25D}" destId="{F0B0D88F-AD11-4CF6-96FB-2D9206C86E7A}" srcOrd="1" destOrd="0" presId="urn:microsoft.com/office/officeart/2005/8/layout/cycle2"/>
    <dgm:cxn modelId="{5B2C489F-F35C-4E6F-8ADE-E14E8D6C8DAB}" type="presOf" srcId="{1AE72129-B1ED-456B-8ADD-AD36E87A1092}" destId="{C3522AF6-FFA0-4500-8C57-9C5576BE3F37}" srcOrd="1" destOrd="0" presId="urn:microsoft.com/office/officeart/2005/8/layout/cycle2"/>
    <dgm:cxn modelId="{B5E8EB1B-4CB4-4F9E-921D-3240728FCC42}" type="presOf" srcId="{4E782A92-FBD1-460E-B183-4F57550769A5}" destId="{7790BEF9-5977-4D02-9CDD-4BD1DE0EDE98}" srcOrd="1" destOrd="0" presId="urn:microsoft.com/office/officeart/2005/8/layout/cycle2"/>
    <dgm:cxn modelId="{9D8390BA-83B0-4D95-9DB9-BCCFA408C700}" type="presOf" srcId="{EC29B3F0-F55B-46F8-9EAF-DC0EAAED9106}" destId="{19514EFF-61DF-4A9B-8987-0BB927F3EE52}" srcOrd="0" destOrd="0" presId="urn:microsoft.com/office/officeart/2005/8/layout/cycle2"/>
    <dgm:cxn modelId="{7124B8FC-F75A-454A-92DA-B616C1A0599F}" type="presOf" srcId="{3C648560-8B68-438E-BE29-4B3BDAECE2DC}" destId="{0075C721-AB3D-484D-A544-3D3C69A6A47C}" srcOrd="0" destOrd="0" presId="urn:microsoft.com/office/officeart/2005/8/layout/cycle2"/>
    <dgm:cxn modelId="{3F1C1F35-4A48-4F7E-8C63-00B7F31C6039}" type="presOf" srcId="{F2C3F5DB-00A4-4D4F-A020-52A1218CC25D}" destId="{2BE5EA19-B9A3-4552-859D-AEA1121385C8}" srcOrd="0" destOrd="0" presId="urn:microsoft.com/office/officeart/2005/8/layout/cycle2"/>
    <dgm:cxn modelId="{F490E030-DF49-403E-BF62-72C98AD4F219}" type="presOf" srcId="{1F093C9F-5798-4880-B41D-77FD41C61FC8}" destId="{6F1926FE-89DB-4909-9C58-6BCA26CF8E21}" srcOrd="0" destOrd="0" presId="urn:microsoft.com/office/officeart/2005/8/layout/cycle2"/>
    <dgm:cxn modelId="{0F1664DE-27A1-44F5-B1EC-C3416D127FDA}" type="presOf" srcId="{533FDE2C-BFD7-48AC-A2EC-F2F7F0B09ADB}" destId="{17925F73-06DC-432E-B58A-5CB235AB1ACD}" srcOrd="0" destOrd="0" presId="urn:microsoft.com/office/officeart/2005/8/layout/cycle2"/>
    <dgm:cxn modelId="{0FF52495-8A17-4DAC-A6F5-C5D16414105E}" type="presOf" srcId="{4E782A92-FBD1-460E-B183-4F57550769A5}" destId="{603A700C-1092-472D-B284-C2E42C99B273}" srcOrd="0" destOrd="0" presId="urn:microsoft.com/office/officeart/2005/8/layout/cycle2"/>
    <dgm:cxn modelId="{99DACE9A-2222-44BD-92E1-9A001D5291EC}" type="presOf" srcId="{1AE72129-B1ED-456B-8ADD-AD36E87A1092}" destId="{B99825D2-9D96-4D85-A9E5-BD67C84424BF}" srcOrd="0" destOrd="0" presId="urn:microsoft.com/office/officeart/2005/8/layout/cycle2"/>
    <dgm:cxn modelId="{413F9D0F-06A1-45F8-AD13-7D5888C23B5C}" srcId="{2625FC7A-FDE5-4B32-A349-82BBD7875172}" destId="{3C648560-8B68-438E-BE29-4B3BDAECE2DC}" srcOrd="2" destOrd="0" parTransId="{1EF7CD3E-CA98-4BC2-8382-FFEED7D19E3D}" sibTransId="{4E782A92-FBD1-460E-B183-4F57550769A5}"/>
    <dgm:cxn modelId="{6FF5B32E-208B-4EFA-B9F5-998ABEB9AA08}" srcId="{2625FC7A-FDE5-4B32-A349-82BBD7875172}" destId="{60C36117-F79B-4B0E-8EE2-B431A13CE5B0}" srcOrd="4" destOrd="0" parTransId="{BFCD5135-6990-4B1A-9891-C425BDB23E71}" sibTransId="{F2C3F5DB-00A4-4D4F-A020-52A1218CC25D}"/>
    <dgm:cxn modelId="{8E6D61C9-B2FA-4D67-AEA9-BF2239863508}" type="presOf" srcId="{2625FC7A-FDE5-4B32-A349-82BBD7875172}" destId="{46516D5C-14B4-44ED-9EC7-3C3C00CCCE02}" srcOrd="0" destOrd="0" presId="urn:microsoft.com/office/officeart/2005/8/layout/cycle2"/>
    <dgm:cxn modelId="{EC406FAC-50A1-449E-8E34-666F288C7C68}" srcId="{2625FC7A-FDE5-4B32-A349-82BBD7875172}" destId="{533FDE2C-BFD7-48AC-A2EC-F2F7F0B09ADB}" srcOrd="0" destOrd="0" parTransId="{E49AFCD8-7575-47A1-8100-35CC13C205A3}" sibTransId="{06813570-AB90-4B11-8163-A1BDFCF434E2}"/>
    <dgm:cxn modelId="{C3E10F7F-D146-46B4-A479-BA445A8763CD}" type="presOf" srcId="{06813570-AB90-4B11-8163-A1BDFCF434E2}" destId="{F4F2572D-4302-408A-BA91-3617F6E294EE}" srcOrd="0" destOrd="0" presId="urn:microsoft.com/office/officeart/2005/8/layout/cycle2"/>
    <dgm:cxn modelId="{F7154D83-642B-4BAE-A7EA-2EACB1D8B1C4}" type="presParOf" srcId="{46516D5C-14B4-44ED-9EC7-3C3C00CCCE02}" destId="{17925F73-06DC-432E-B58A-5CB235AB1ACD}" srcOrd="0" destOrd="0" presId="urn:microsoft.com/office/officeart/2005/8/layout/cycle2"/>
    <dgm:cxn modelId="{20EB02B2-0C9D-4A99-9B6A-1696824199C2}" type="presParOf" srcId="{46516D5C-14B4-44ED-9EC7-3C3C00CCCE02}" destId="{F4F2572D-4302-408A-BA91-3617F6E294EE}" srcOrd="1" destOrd="0" presId="urn:microsoft.com/office/officeart/2005/8/layout/cycle2"/>
    <dgm:cxn modelId="{54F1A683-B76B-44AC-93D9-142A04C43449}" type="presParOf" srcId="{F4F2572D-4302-408A-BA91-3617F6E294EE}" destId="{DE66B16A-D3BE-4E69-ADF1-FDB72FAB50DA}" srcOrd="0" destOrd="0" presId="urn:microsoft.com/office/officeart/2005/8/layout/cycle2"/>
    <dgm:cxn modelId="{64258444-3C81-499C-A568-F519C6FE5A08}" type="presParOf" srcId="{46516D5C-14B4-44ED-9EC7-3C3C00CCCE02}" destId="{6F1926FE-89DB-4909-9C58-6BCA26CF8E21}" srcOrd="2" destOrd="0" presId="urn:microsoft.com/office/officeart/2005/8/layout/cycle2"/>
    <dgm:cxn modelId="{5BDB2949-A9EE-482E-B064-D4C2245E047A}" type="presParOf" srcId="{46516D5C-14B4-44ED-9EC7-3C3C00CCCE02}" destId="{B99825D2-9D96-4D85-A9E5-BD67C84424BF}" srcOrd="3" destOrd="0" presId="urn:microsoft.com/office/officeart/2005/8/layout/cycle2"/>
    <dgm:cxn modelId="{EADB99C4-47DB-42B9-84AD-F4BCC4726E14}" type="presParOf" srcId="{B99825D2-9D96-4D85-A9E5-BD67C84424BF}" destId="{C3522AF6-FFA0-4500-8C57-9C5576BE3F37}" srcOrd="0" destOrd="0" presId="urn:microsoft.com/office/officeart/2005/8/layout/cycle2"/>
    <dgm:cxn modelId="{B0470D2A-3FE4-4FB8-9E6D-CFD90531D58B}" type="presParOf" srcId="{46516D5C-14B4-44ED-9EC7-3C3C00CCCE02}" destId="{0075C721-AB3D-484D-A544-3D3C69A6A47C}" srcOrd="4" destOrd="0" presId="urn:microsoft.com/office/officeart/2005/8/layout/cycle2"/>
    <dgm:cxn modelId="{8FC6CA5B-C48B-4DBD-BF15-A0DD52A6EC93}" type="presParOf" srcId="{46516D5C-14B4-44ED-9EC7-3C3C00CCCE02}" destId="{603A700C-1092-472D-B284-C2E42C99B273}" srcOrd="5" destOrd="0" presId="urn:microsoft.com/office/officeart/2005/8/layout/cycle2"/>
    <dgm:cxn modelId="{CC73CE0B-BDAC-4F83-AE38-9F3E04FFCFBB}" type="presParOf" srcId="{603A700C-1092-472D-B284-C2E42C99B273}" destId="{7790BEF9-5977-4D02-9CDD-4BD1DE0EDE98}" srcOrd="0" destOrd="0" presId="urn:microsoft.com/office/officeart/2005/8/layout/cycle2"/>
    <dgm:cxn modelId="{092E4C7D-C3A4-44C9-BBCA-6DC36679931E}" type="presParOf" srcId="{46516D5C-14B4-44ED-9EC7-3C3C00CCCE02}" destId="{19514EFF-61DF-4A9B-8987-0BB927F3EE52}" srcOrd="6" destOrd="0" presId="urn:microsoft.com/office/officeart/2005/8/layout/cycle2"/>
    <dgm:cxn modelId="{40190E4E-6D0E-46CE-901D-A66926FFEE1D}" type="presParOf" srcId="{46516D5C-14B4-44ED-9EC7-3C3C00CCCE02}" destId="{92E65589-AC6E-40FC-9332-20CCE9DDA0E8}" srcOrd="7" destOrd="0" presId="urn:microsoft.com/office/officeart/2005/8/layout/cycle2"/>
    <dgm:cxn modelId="{8BB0629C-4C95-421F-97D5-43599FB9D13D}" type="presParOf" srcId="{92E65589-AC6E-40FC-9332-20CCE9DDA0E8}" destId="{88B25418-AFFD-4AE4-B85B-CBE1E615CF9C}" srcOrd="0" destOrd="0" presId="urn:microsoft.com/office/officeart/2005/8/layout/cycle2"/>
    <dgm:cxn modelId="{B1AF7FDB-BDA2-47E2-BFDA-1A55A38B6EE1}" type="presParOf" srcId="{46516D5C-14B4-44ED-9EC7-3C3C00CCCE02}" destId="{7E675787-8ACD-414A-95DC-FED5C670544F}" srcOrd="8" destOrd="0" presId="urn:microsoft.com/office/officeart/2005/8/layout/cycle2"/>
    <dgm:cxn modelId="{6FE1C41C-F8A2-4DC8-9E6D-C5855B00F598}" type="presParOf" srcId="{46516D5C-14B4-44ED-9EC7-3C3C00CCCE02}" destId="{2BE5EA19-B9A3-4552-859D-AEA1121385C8}" srcOrd="9" destOrd="0" presId="urn:microsoft.com/office/officeart/2005/8/layout/cycle2"/>
    <dgm:cxn modelId="{B39D56B0-B8B7-4B49-A8EE-EB4CB6A8B286}" type="presParOf" srcId="{2BE5EA19-B9A3-4552-859D-AEA1121385C8}" destId="{F0B0D88F-AD11-4CF6-96FB-2D9206C86E7A}"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925F73-06DC-432E-B58A-5CB235AB1ACD}">
      <dsp:nvSpPr>
        <dsp:cNvPr id="0" name=""/>
        <dsp:cNvSpPr/>
      </dsp:nvSpPr>
      <dsp:spPr>
        <a:xfrm>
          <a:off x="2802827" y="1702"/>
          <a:ext cx="1883177" cy="1883177"/>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777875">
            <a:lnSpc>
              <a:spcPct val="90000"/>
            </a:lnSpc>
            <a:spcBef>
              <a:spcPct val="0"/>
            </a:spcBef>
            <a:spcAft>
              <a:spcPct val="35000"/>
            </a:spcAft>
          </a:pPr>
          <a:r>
            <a:rPr lang="en-GB" sz="1750" b="1" kern="1200" dirty="0">
              <a:solidFill>
                <a:sysClr val="windowText" lastClr="000000"/>
              </a:solidFill>
            </a:rPr>
            <a:t>Initiation</a:t>
          </a:r>
        </a:p>
      </dsp:txBody>
      <dsp:txXfrm>
        <a:off x="3078612" y="277487"/>
        <a:ext cx="1331607" cy="1331607"/>
      </dsp:txXfrm>
    </dsp:sp>
    <dsp:sp modelId="{F4F2572D-4302-408A-BA91-3617F6E294EE}">
      <dsp:nvSpPr>
        <dsp:cNvPr id="0" name=""/>
        <dsp:cNvSpPr/>
      </dsp:nvSpPr>
      <dsp:spPr>
        <a:xfrm rot="2160000">
          <a:off x="4626430" y="1448096"/>
          <a:ext cx="500371" cy="635572"/>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77875">
            <a:lnSpc>
              <a:spcPct val="90000"/>
            </a:lnSpc>
            <a:spcBef>
              <a:spcPct val="0"/>
            </a:spcBef>
            <a:spcAft>
              <a:spcPct val="35000"/>
            </a:spcAft>
          </a:pPr>
          <a:endParaRPr lang="en-GB" sz="1750" kern="1200">
            <a:solidFill>
              <a:sysClr val="windowText" lastClr="000000"/>
            </a:solidFill>
          </a:endParaRPr>
        </a:p>
      </dsp:txBody>
      <dsp:txXfrm>
        <a:off x="4640764" y="1531093"/>
        <a:ext cx="350260" cy="381344"/>
      </dsp:txXfrm>
    </dsp:sp>
    <dsp:sp modelId="{6F1926FE-89DB-4909-9C58-6BCA26CF8E21}">
      <dsp:nvSpPr>
        <dsp:cNvPr id="0" name=""/>
        <dsp:cNvSpPr/>
      </dsp:nvSpPr>
      <dsp:spPr>
        <a:xfrm>
          <a:off x="5090140" y="1663533"/>
          <a:ext cx="1883177" cy="1883177"/>
        </a:xfrm>
        <a:prstGeom prst="ellipse">
          <a:avLst/>
        </a:prstGeom>
        <a:solidFill>
          <a:schemeClr val="accent3">
            <a:hueOff val="2812566"/>
            <a:satOff val="-4220"/>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n-GB" sz="1400" kern="1200" dirty="0">
              <a:solidFill>
                <a:sysClr val="windowText" lastClr="000000"/>
              </a:solidFill>
            </a:rPr>
            <a:t>Scoping and Context</a:t>
          </a:r>
        </a:p>
      </dsp:txBody>
      <dsp:txXfrm>
        <a:off x="5365925" y="1939318"/>
        <a:ext cx="1331607" cy="1331607"/>
      </dsp:txXfrm>
    </dsp:sp>
    <dsp:sp modelId="{B99825D2-9D96-4D85-A9E5-BD67C84424BF}">
      <dsp:nvSpPr>
        <dsp:cNvPr id="0" name=""/>
        <dsp:cNvSpPr/>
      </dsp:nvSpPr>
      <dsp:spPr>
        <a:xfrm rot="6480000">
          <a:off x="5349081" y="3618316"/>
          <a:ext cx="500371" cy="635572"/>
        </a:xfrm>
        <a:prstGeom prst="rightArrow">
          <a:avLst>
            <a:gd name="adj1" fmla="val 60000"/>
            <a:gd name="adj2" fmla="val 50000"/>
          </a:avLst>
        </a:prstGeom>
        <a:solidFill>
          <a:schemeClr val="accent3">
            <a:hueOff val="2812566"/>
            <a:satOff val="-4220"/>
            <a:lumOff val="-68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77875">
            <a:lnSpc>
              <a:spcPct val="90000"/>
            </a:lnSpc>
            <a:spcBef>
              <a:spcPct val="0"/>
            </a:spcBef>
            <a:spcAft>
              <a:spcPct val="35000"/>
            </a:spcAft>
          </a:pPr>
          <a:endParaRPr lang="en-GB" sz="1750" kern="1200">
            <a:solidFill>
              <a:sysClr val="windowText" lastClr="000000"/>
            </a:solidFill>
          </a:endParaRPr>
        </a:p>
      </dsp:txBody>
      <dsp:txXfrm rot="10800000">
        <a:off x="5447330" y="3674048"/>
        <a:ext cx="350260" cy="381344"/>
      </dsp:txXfrm>
    </dsp:sp>
    <dsp:sp modelId="{0075C721-AB3D-484D-A544-3D3C69A6A47C}">
      <dsp:nvSpPr>
        <dsp:cNvPr id="0" name=""/>
        <dsp:cNvSpPr/>
      </dsp:nvSpPr>
      <dsp:spPr>
        <a:xfrm>
          <a:off x="4216464" y="4352431"/>
          <a:ext cx="1883177" cy="1883177"/>
        </a:xfrm>
        <a:prstGeom prst="ellipse">
          <a:avLst/>
        </a:prstGeom>
        <a:solidFill>
          <a:schemeClr val="accent3">
            <a:hueOff val="5625132"/>
            <a:satOff val="-8440"/>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777875">
            <a:lnSpc>
              <a:spcPct val="90000"/>
            </a:lnSpc>
            <a:spcBef>
              <a:spcPct val="0"/>
            </a:spcBef>
            <a:spcAft>
              <a:spcPct val="35000"/>
            </a:spcAft>
          </a:pPr>
          <a:r>
            <a:rPr lang="en-GB" sz="1750" kern="1200" dirty="0" smtClean="0">
              <a:solidFill>
                <a:sysClr val="windowText" lastClr="000000"/>
              </a:solidFill>
            </a:rPr>
            <a:t>Develop Shared </a:t>
          </a:r>
          <a:r>
            <a:rPr lang="en-GB" sz="1750" kern="1200" dirty="0">
              <a:solidFill>
                <a:sysClr val="windowText" lastClr="000000"/>
              </a:solidFill>
            </a:rPr>
            <a:t>Vision</a:t>
          </a:r>
        </a:p>
      </dsp:txBody>
      <dsp:txXfrm>
        <a:off x="4492249" y="4628216"/>
        <a:ext cx="1331607" cy="1331607"/>
      </dsp:txXfrm>
    </dsp:sp>
    <dsp:sp modelId="{603A700C-1092-472D-B284-C2E42C99B273}">
      <dsp:nvSpPr>
        <dsp:cNvPr id="0" name=""/>
        <dsp:cNvSpPr/>
      </dsp:nvSpPr>
      <dsp:spPr>
        <a:xfrm rot="10797929">
          <a:off x="3522791" y="4977071"/>
          <a:ext cx="490195" cy="635572"/>
        </a:xfrm>
        <a:prstGeom prst="rightArrow">
          <a:avLst>
            <a:gd name="adj1" fmla="val 60000"/>
            <a:gd name="adj2" fmla="val 50000"/>
          </a:avLst>
        </a:prstGeom>
        <a:solidFill>
          <a:schemeClr val="accent3">
            <a:hueOff val="5625132"/>
            <a:satOff val="-8440"/>
            <a:lumOff val="-137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77875">
            <a:lnSpc>
              <a:spcPct val="90000"/>
            </a:lnSpc>
            <a:spcBef>
              <a:spcPct val="0"/>
            </a:spcBef>
            <a:spcAft>
              <a:spcPct val="35000"/>
            </a:spcAft>
          </a:pPr>
          <a:endParaRPr lang="en-GB" sz="1750" kern="1200">
            <a:solidFill>
              <a:sysClr val="windowText" lastClr="000000"/>
            </a:solidFill>
          </a:endParaRPr>
        </a:p>
      </dsp:txBody>
      <dsp:txXfrm rot="10800000">
        <a:off x="3669849" y="5104141"/>
        <a:ext cx="343137" cy="381344"/>
      </dsp:txXfrm>
    </dsp:sp>
    <dsp:sp modelId="{19514EFF-61DF-4A9B-8987-0BB927F3EE52}">
      <dsp:nvSpPr>
        <dsp:cNvPr id="0" name=""/>
        <dsp:cNvSpPr/>
      </dsp:nvSpPr>
      <dsp:spPr>
        <a:xfrm>
          <a:off x="1369991" y="4354134"/>
          <a:ext cx="1921575" cy="1883177"/>
        </a:xfrm>
        <a:prstGeom prst="ellipse">
          <a:avLst/>
        </a:prstGeom>
        <a:solidFill>
          <a:schemeClr val="accent3">
            <a:hueOff val="8437698"/>
            <a:satOff val="-12660"/>
            <a:lumOff val="-20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GB" sz="1800" kern="1200" dirty="0" smtClean="0"/>
            <a:t>Implement</a:t>
          </a:r>
          <a:endParaRPr lang="en-GB" sz="1800" kern="1200" dirty="0"/>
        </a:p>
      </dsp:txBody>
      <dsp:txXfrm>
        <a:off x="1651399" y="4629919"/>
        <a:ext cx="1358759" cy="1331607"/>
      </dsp:txXfrm>
    </dsp:sp>
    <dsp:sp modelId="{92E65589-AC6E-40FC-9332-20CCE9DDA0E8}">
      <dsp:nvSpPr>
        <dsp:cNvPr id="0" name=""/>
        <dsp:cNvSpPr/>
      </dsp:nvSpPr>
      <dsp:spPr>
        <a:xfrm rot="15120638">
          <a:off x="1647896" y="3645255"/>
          <a:ext cx="500285" cy="635572"/>
        </a:xfrm>
        <a:prstGeom prst="rightArrow">
          <a:avLst>
            <a:gd name="adj1" fmla="val 60000"/>
            <a:gd name="adj2" fmla="val 50000"/>
          </a:avLst>
        </a:prstGeom>
        <a:solidFill>
          <a:schemeClr val="accent3">
            <a:hueOff val="8437698"/>
            <a:satOff val="-12660"/>
            <a:lumOff val="-2059"/>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77875">
            <a:lnSpc>
              <a:spcPct val="90000"/>
            </a:lnSpc>
            <a:spcBef>
              <a:spcPct val="0"/>
            </a:spcBef>
            <a:spcAft>
              <a:spcPct val="35000"/>
            </a:spcAft>
          </a:pPr>
          <a:endParaRPr lang="en-GB" sz="1750" kern="1200"/>
        </a:p>
      </dsp:txBody>
      <dsp:txXfrm rot="10800000">
        <a:off x="1746115" y="3843743"/>
        <a:ext cx="350200" cy="381344"/>
      </dsp:txXfrm>
    </dsp:sp>
    <dsp:sp modelId="{7E675787-8ACD-414A-95DC-FED5C670544F}">
      <dsp:nvSpPr>
        <dsp:cNvPr id="0" name=""/>
        <dsp:cNvSpPr/>
      </dsp:nvSpPr>
      <dsp:spPr>
        <a:xfrm>
          <a:off x="515513" y="1663533"/>
          <a:ext cx="1883177" cy="1883177"/>
        </a:xfrm>
        <a:prstGeom prst="ellipse">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777875">
            <a:lnSpc>
              <a:spcPct val="90000"/>
            </a:lnSpc>
            <a:spcBef>
              <a:spcPct val="0"/>
            </a:spcBef>
            <a:spcAft>
              <a:spcPct val="35000"/>
            </a:spcAft>
          </a:pPr>
          <a:r>
            <a:rPr lang="en-GB" sz="1750" kern="1200" dirty="0" smtClean="0"/>
            <a:t>Capture</a:t>
          </a:r>
          <a:endParaRPr lang="en-GB" sz="1750" kern="1200" dirty="0"/>
        </a:p>
      </dsp:txBody>
      <dsp:txXfrm>
        <a:off x="791298" y="1939318"/>
        <a:ext cx="1331607" cy="1331607"/>
      </dsp:txXfrm>
    </dsp:sp>
    <dsp:sp modelId="{2BE5EA19-B9A3-4552-859D-AEA1121385C8}">
      <dsp:nvSpPr>
        <dsp:cNvPr id="0" name=""/>
        <dsp:cNvSpPr/>
      </dsp:nvSpPr>
      <dsp:spPr>
        <a:xfrm rot="19440000">
          <a:off x="2339116" y="1464744"/>
          <a:ext cx="500371" cy="635572"/>
        </a:xfrm>
        <a:prstGeom prst="rightArrow">
          <a:avLst>
            <a:gd name="adj1" fmla="val 60000"/>
            <a:gd name="adj2" fmla="val 50000"/>
          </a:avLst>
        </a:prstGeom>
        <a:solidFill>
          <a:schemeClr val="accent3">
            <a:hueOff val="11250264"/>
            <a:satOff val="-16880"/>
            <a:lumOff val="-274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77875">
            <a:lnSpc>
              <a:spcPct val="90000"/>
            </a:lnSpc>
            <a:spcBef>
              <a:spcPct val="0"/>
            </a:spcBef>
            <a:spcAft>
              <a:spcPct val="35000"/>
            </a:spcAft>
          </a:pPr>
          <a:endParaRPr lang="en-GB" sz="1750" kern="1200"/>
        </a:p>
      </dsp:txBody>
      <dsp:txXfrm>
        <a:off x="2353450" y="1635975"/>
        <a:ext cx="350260" cy="381344"/>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0.50595</cdr:x>
      <cdr:y>0.14708</cdr:y>
    </cdr:from>
    <cdr:to>
      <cdr:x>0.94422</cdr:x>
      <cdr:y>0.24835</cdr:y>
    </cdr:to>
    <cdr:sp macro="" textlink="">
      <cdr:nvSpPr>
        <cdr:cNvPr id="2" name="TextBox 1"/>
        <cdr:cNvSpPr txBox="1"/>
      </cdr:nvSpPr>
      <cdr:spPr>
        <a:xfrm xmlns:a="http://schemas.openxmlformats.org/drawingml/2006/main">
          <a:off x="4572000" y="836712"/>
          <a:ext cx="3960440" cy="57606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GB" sz="3600" i="1" dirty="0" smtClean="0">
              <a:solidFill>
                <a:srgbClr val="FFFF00"/>
              </a:solidFill>
            </a:rPr>
            <a:t>The Flood Footprint</a:t>
          </a:r>
          <a:endParaRPr lang="en-GB" sz="3600" i="1" dirty="0">
            <a:solidFill>
              <a:srgbClr val="FFFF00"/>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163" cy="49712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7636" y="0"/>
            <a:ext cx="2951163" cy="497126"/>
          </a:xfrm>
          <a:prstGeom prst="rect">
            <a:avLst/>
          </a:prstGeom>
        </p:spPr>
        <p:txBody>
          <a:bodyPr vert="horz" lIns="91440" tIns="45720" rIns="91440" bIns="45720" rtlCol="0"/>
          <a:lstStyle>
            <a:lvl1pPr algn="r">
              <a:defRPr sz="1200"/>
            </a:lvl1pPr>
          </a:lstStyle>
          <a:p>
            <a:fld id="{7FF20EB8-066B-4B74-80F4-ED5B90A4338F}" type="datetimeFigureOut">
              <a:rPr lang="en-GB" smtClean="0"/>
              <a:t>19/10/2015</a:t>
            </a:fld>
            <a:endParaRPr lang="en-GB"/>
          </a:p>
        </p:txBody>
      </p:sp>
      <p:sp>
        <p:nvSpPr>
          <p:cNvPr id="4" name="Slide Image Placeholder 3"/>
          <p:cNvSpPr>
            <a:spLocks noGrp="1" noRot="1" noChangeAspect="1"/>
          </p:cNvSpPr>
          <p:nvPr>
            <p:ph type="sldImg" idx="2"/>
          </p:nvPr>
        </p:nvSpPr>
        <p:spPr>
          <a:xfrm>
            <a:off x="920750" y="746125"/>
            <a:ext cx="4968875" cy="372745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1038" y="4722694"/>
            <a:ext cx="5448300" cy="4474131"/>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43662"/>
            <a:ext cx="2951163" cy="497126"/>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7636" y="9443662"/>
            <a:ext cx="2951163" cy="497126"/>
          </a:xfrm>
          <a:prstGeom prst="rect">
            <a:avLst/>
          </a:prstGeom>
        </p:spPr>
        <p:txBody>
          <a:bodyPr vert="horz" lIns="91440" tIns="45720" rIns="91440" bIns="45720" rtlCol="0" anchor="b"/>
          <a:lstStyle>
            <a:lvl1pPr algn="r">
              <a:defRPr sz="1200"/>
            </a:lvl1pPr>
          </a:lstStyle>
          <a:p>
            <a:fld id="{AEB11661-0CE0-42F1-B5D7-123365516025}" type="slidenum">
              <a:rPr lang="en-GB" smtClean="0"/>
              <a:t>‹#›</a:t>
            </a:fld>
            <a:endParaRPr lang="en-GB"/>
          </a:p>
        </p:txBody>
      </p:sp>
    </p:spTree>
    <p:extLst>
      <p:ext uri="{BB962C8B-B14F-4D97-AF65-F5344CB8AC3E}">
        <p14:creationId xmlns:p14="http://schemas.microsoft.com/office/powerpoint/2010/main" val="4231571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EB11661-0CE0-42F1-B5D7-123365516025}" type="slidenum">
              <a:rPr lang="en-GB" smtClean="0"/>
              <a:t>1</a:t>
            </a:fld>
            <a:endParaRPr lang="en-GB"/>
          </a:p>
        </p:txBody>
      </p:sp>
    </p:spTree>
    <p:extLst>
      <p:ext uri="{BB962C8B-B14F-4D97-AF65-F5344CB8AC3E}">
        <p14:creationId xmlns:p14="http://schemas.microsoft.com/office/powerpoint/2010/main" val="1814203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AEB11661-0CE0-42F1-B5D7-123365516025}" type="slidenum">
              <a:rPr lang="en-GB" smtClean="0"/>
              <a:t>11</a:t>
            </a:fld>
            <a:endParaRPr lang="en-GB"/>
          </a:p>
        </p:txBody>
      </p:sp>
    </p:spTree>
    <p:extLst>
      <p:ext uri="{BB962C8B-B14F-4D97-AF65-F5344CB8AC3E}">
        <p14:creationId xmlns:p14="http://schemas.microsoft.com/office/powerpoint/2010/main" val="29057052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sz="1000" baseline="0" dirty="0" smtClean="0"/>
          </a:p>
        </p:txBody>
      </p:sp>
      <p:sp>
        <p:nvSpPr>
          <p:cNvPr id="4" name="Slide Number Placeholder 3"/>
          <p:cNvSpPr>
            <a:spLocks noGrp="1"/>
          </p:cNvSpPr>
          <p:nvPr>
            <p:ph type="sldNum" sz="quarter" idx="10"/>
          </p:nvPr>
        </p:nvSpPr>
        <p:spPr/>
        <p:txBody>
          <a:bodyPr/>
          <a:lstStyle/>
          <a:p>
            <a:fld id="{AEB11661-0CE0-42F1-B5D7-123365516025}" type="slidenum">
              <a:rPr lang="en-GB" smtClean="0"/>
              <a:pPr/>
              <a:t>13</a:t>
            </a:fld>
            <a:endParaRPr lang="en-GB" dirty="0"/>
          </a:p>
        </p:txBody>
      </p:sp>
    </p:spTree>
    <p:extLst>
      <p:ext uri="{BB962C8B-B14F-4D97-AF65-F5344CB8AC3E}">
        <p14:creationId xmlns:p14="http://schemas.microsoft.com/office/powerpoint/2010/main" val="23234220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000" dirty="0" smtClean="0"/>
          </a:p>
        </p:txBody>
      </p:sp>
      <p:sp>
        <p:nvSpPr>
          <p:cNvPr id="4" name="Slide Number Placeholder 3"/>
          <p:cNvSpPr>
            <a:spLocks noGrp="1"/>
          </p:cNvSpPr>
          <p:nvPr>
            <p:ph type="sldNum" sz="quarter" idx="10"/>
          </p:nvPr>
        </p:nvSpPr>
        <p:spPr/>
        <p:txBody>
          <a:bodyPr/>
          <a:lstStyle/>
          <a:p>
            <a:fld id="{AEB11661-0CE0-42F1-B5D7-123365516025}" type="slidenum">
              <a:rPr lang="en-GB" smtClean="0"/>
              <a:t>15</a:t>
            </a:fld>
            <a:endParaRPr lang="en-GB"/>
          </a:p>
        </p:txBody>
      </p:sp>
    </p:spTree>
    <p:extLst>
      <p:ext uri="{BB962C8B-B14F-4D97-AF65-F5344CB8AC3E}">
        <p14:creationId xmlns:p14="http://schemas.microsoft.com/office/powerpoint/2010/main" val="14722976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7" name="Slide Number Placeholder 6"/>
          <p:cNvSpPr>
            <a:spLocks noGrp="1"/>
          </p:cNvSpPr>
          <p:nvPr>
            <p:ph type="sldNum" sz="quarter" idx="10"/>
          </p:nvPr>
        </p:nvSpPr>
        <p:spPr/>
        <p:txBody>
          <a:bodyPr/>
          <a:lstStyle/>
          <a:p>
            <a:fld id="{AEB11661-0CE0-42F1-B5D7-123365516025}" type="slidenum">
              <a:rPr lang="en-GB" smtClean="0"/>
              <a:pPr/>
              <a:t>16</a:t>
            </a:fld>
            <a:endParaRPr lang="en-GB" dirty="0"/>
          </a:p>
        </p:txBody>
      </p:sp>
    </p:spTree>
    <p:extLst>
      <p:ext uri="{BB962C8B-B14F-4D97-AF65-F5344CB8AC3E}">
        <p14:creationId xmlns:p14="http://schemas.microsoft.com/office/powerpoint/2010/main" val="16011551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EB11661-0CE0-42F1-B5D7-123365516025}" type="slidenum">
              <a:rPr lang="en-GB" smtClean="0"/>
              <a:t>17</a:t>
            </a:fld>
            <a:endParaRPr lang="en-GB" dirty="0"/>
          </a:p>
        </p:txBody>
      </p:sp>
    </p:spTree>
    <p:extLst>
      <p:ext uri="{BB962C8B-B14F-4D97-AF65-F5344CB8AC3E}">
        <p14:creationId xmlns:p14="http://schemas.microsoft.com/office/powerpoint/2010/main" val="14869261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000" dirty="0" smtClean="0"/>
          </a:p>
        </p:txBody>
      </p:sp>
      <p:sp>
        <p:nvSpPr>
          <p:cNvPr id="4" name="Slide Number Placeholder 3"/>
          <p:cNvSpPr>
            <a:spLocks noGrp="1"/>
          </p:cNvSpPr>
          <p:nvPr>
            <p:ph type="sldNum" sz="quarter" idx="10"/>
          </p:nvPr>
        </p:nvSpPr>
        <p:spPr/>
        <p:txBody>
          <a:bodyPr/>
          <a:lstStyle/>
          <a:p>
            <a:fld id="{AEB11661-0CE0-42F1-B5D7-123365516025}" type="slidenum">
              <a:rPr lang="en-GB" smtClean="0"/>
              <a:t>19</a:t>
            </a:fld>
            <a:endParaRPr lang="en-GB"/>
          </a:p>
        </p:txBody>
      </p:sp>
    </p:spTree>
    <p:extLst>
      <p:ext uri="{BB962C8B-B14F-4D97-AF65-F5344CB8AC3E}">
        <p14:creationId xmlns:p14="http://schemas.microsoft.com/office/powerpoint/2010/main" val="14181366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000" b="0" dirty="0" smtClean="0"/>
          </a:p>
        </p:txBody>
      </p:sp>
      <p:sp>
        <p:nvSpPr>
          <p:cNvPr id="4" name="Slide Number Placeholder 3"/>
          <p:cNvSpPr>
            <a:spLocks noGrp="1"/>
          </p:cNvSpPr>
          <p:nvPr>
            <p:ph type="sldNum" sz="quarter" idx="10"/>
          </p:nvPr>
        </p:nvSpPr>
        <p:spPr/>
        <p:txBody>
          <a:bodyPr/>
          <a:lstStyle/>
          <a:p>
            <a:fld id="{AEB11661-0CE0-42F1-B5D7-123365516025}" type="slidenum">
              <a:rPr lang="en-GB" smtClean="0"/>
              <a:t>21</a:t>
            </a:fld>
            <a:endParaRPr lang="en-GB"/>
          </a:p>
        </p:txBody>
      </p:sp>
    </p:spTree>
    <p:extLst>
      <p:ext uri="{BB962C8B-B14F-4D97-AF65-F5344CB8AC3E}">
        <p14:creationId xmlns:p14="http://schemas.microsoft.com/office/powerpoint/2010/main" val="14181366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92E6304B-C01D-4CE9-B737-BC321DC68D68}" type="slidenum">
              <a:rPr lang="en-GB" smtClean="0"/>
              <a:pPr/>
              <a:t>22</a:t>
            </a:fld>
            <a:endParaRPr lang="en-GB"/>
          </a:p>
        </p:txBody>
      </p:sp>
    </p:spTree>
    <p:extLst>
      <p:ext uri="{BB962C8B-B14F-4D97-AF65-F5344CB8AC3E}">
        <p14:creationId xmlns:p14="http://schemas.microsoft.com/office/powerpoint/2010/main" val="13843536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A94F72D1-DA1F-4070-87E1-36BFC01A47CA}" type="slidenum">
              <a:rPr lang="en-GB" smtClean="0"/>
              <a:t>24</a:t>
            </a:fld>
            <a:endParaRPr lang="en-GB" dirty="0"/>
          </a:p>
        </p:txBody>
      </p:sp>
    </p:spTree>
    <p:extLst>
      <p:ext uri="{BB962C8B-B14F-4D97-AF65-F5344CB8AC3E}">
        <p14:creationId xmlns:p14="http://schemas.microsoft.com/office/powerpoint/2010/main" val="28241494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EB11661-0CE0-42F1-B5D7-123365516025}" type="slidenum">
              <a:rPr lang="en-GB" smtClean="0"/>
              <a:pPr/>
              <a:t>27</a:t>
            </a:fld>
            <a:endParaRPr lang="en-GB" dirty="0"/>
          </a:p>
        </p:txBody>
      </p:sp>
    </p:spTree>
    <p:extLst>
      <p:ext uri="{BB962C8B-B14F-4D97-AF65-F5344CB8AC3E}">
        <p14:creationId xmlns:p14="http://schemas.microsoft.com/office/powerpoint/2010/main" val="10191301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2E6304B-C01D-4CE9-B737-BC321DC68D68}" type="slidenum">
              <a:rPr lang="en-GB" smtClean="0"/>
              <a:pPr/>
              <a:t>2</a:t>
            </a:fld>
            <a:endParaRPr lang="en-GB"/>
          </a:p>
        </p:txBody>
      </p:sp>
    </p:spTree>
    <p:extLst>
      <p:ext uri="{BB962C8B-B14F-4D97-AF65-F5344CB8AC3E}">
        <p14:creationId xmlns:p14="http://schemas.microsoft.com/office/powerpoint/2010/main" val="1546787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EB11661-0CE0-42F1-B5D7-123365516025}" type="slidenum">
              <a:rPr lang="en-GB" smtClean="0"/>
              <a:t>29</a:t>
            </a:fld>
            <a:endParaRPr lang="en-GB"/>
          </a:p>
        </p:txBody>
      </p:sp>
    </p:spTree>
    <p:extLst>
      <p:ext uri="{BB962C8B-B14F-4D97-AF65-F5344CB8AC3E}">
        <p14:creationId xmlns:p14="http://schemas.microsoft.com/office/powerpoint/2010/main" val="38753148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EB11661-0CE0-42F1-B5D7-123365516025}" type="slidenum">
              <a:rPr lang="en-GB" smtClean="0"/>
              <a:t>30</a:t>
            </a:fld>
            <a:endParaRPr lang="en-GB"/>
          </a:p>
        </p:txBody>
      </p:sp>
    </p:spTree>
    <p:extLst>
      <p:ext uri="{BB962C8B-B14F-4D97-AF65-F5344CB8AC3E}">
        <p14:creationId xmlns:p14="http://schemas.microsoft.com/office/powerpoint/2010/main" val="34175580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EB11661-0CE0-42F1-B5D7-123365516025}" type="slidenum">
              <a:rPr lang="en-GB" smtClean="0"/>
              <a:t>31</a:t>
            </a:fld>
            <a:endParaRPr lang="en-GB"/>
          </a:p>
        </p:txBody>
      </p:sp>
    </p:spTree>
    <p:extLst>
      <p:ext uri="{BB962C8B-B14F-4D97-AF65-F5344CB8AC3E}">
        <p14:creationId xmlns:p14="http://schemas.microsoft.com/office/powerpoint/2010/main" val="10756789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97A63E6-566C-43ED-936E-C890BE06F03D}" type="slidenum">
              <a:rPr lang="en-GB" smtClean="0"/>
              <a:t>33</a:t>
            </a:fld>
            <a:endParaRPr lang="en-GB"/>
          </a:p>
        </p:txBody>
      </p:sp>
    </p:spTree>
    <p:extLst>
      <p:ext uri="{BB962C8B-B14F-4D97-AF65-F5344CB8AC3E}">
        <p14:creationId xmlns:p14="http://schemas.microsoft.com/office/powerpoint/2010/main" val="36478831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EB11661-0CE0-42F1-B5D7-123365516025}" type="slidenum">
              <a:rPr lang="en-GB" smtClean="0"/>
              <a:pPr/>
              <a:t>35</a:t>
            </a:fld>
            <a:endParaRPr lang="en-GB" dirty="0"/>
          </a:p>
        </p:txBody>
      </p:sp>
    </p:spTree>
    <p:extLst>
      <p:ext uri="{BB962C8B-B14F-4D97-AF65-F5344CB8AC3E}">
        <p14:creationId xmlns:p14="http://schemas.microsoft.com/office/powerpoint/2010/main" val="10191301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EB11661-0CE0-42F1-B5D7-123365516025}" type="slidenum">
              <a:rPr lang="en-GB" smtClean="0"/>
              <a:t>37</a:t>
            </a:fld>
            <a:endParaRPr lang="en-GB"/>
          </a:p>
        </p:txBody>
      </p:sp>
    </p:spTree>
    <p:extLst>
      <p:ext uri="{BB962C8B-B14F-4D97-AF65-F5344CB8AC3E}">
        <p14:creationId xmlns:p14="http://schemas.microsoft.com/office/powerpoint/2010/main" val="1188421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0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2E6304B-C01D-4CE9-B737-BC321DC68D68}" type="slidenum">
              <a:rPr lang="en-GB" smtClean="0"/>
              <a:pPr/>
              <a:t>3</a:t>
            </a:fld>
            <a:endParaRPr lang="en-GB" dirty="0"/>
          </a:p>
        </p:txBody>
      </p:sp>
    </p:spTree>
    <p:extLst>
      <p:ext uri="{BB962C8B-B14F-4D97-AF65-F5344CB8AC3E}">
        <p14:creationId xmlns:p14="http://schemas.microsoft.com/office/powerpoint/2010/main" val="1710505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100" dirty="0" smtClean="0"/>
          </a:p>
        </p:txBody>
      </p:sp>
      <p:sp>
        <p:nvSpPr>
          <p:cNvPr id="4" name="Slide Number Placeholder 3"/>
          <p:cNvSpPr>
            <a:spLocks noGrp="1"/>
          </p:cNvSpPr>
          <p:nvPr>
            <p:ph type="sldNum" sz="quarter" idx="10"/>
          </p:nvPr>
        </p:nvSpPr>
        <p:spPr/>
        <p:txBody>
          <a:bodyPr/>
          <a:lstStyle/>
          <a:p>
            <a:fld id="{92E6304B-C01D-4CE9-B737-BC321DC68D68}" type="slidenum">
              <a:rPr lang="en-GB" smtClean="0"/>
              <a:pPr/>
              <a:t>4</a:t>
            </a:fld>
            <a:endParaRPr lang="en-GB" dirty="0"/>
          </a:p>
        </p:txBody>
      </p:sp>
    </p:spTree>
    <p:extLst>
      <p:ext uri="{BB962C8B-B14F-4D97-AF65-F5344CB8AC3E}">
        <p14:creationId xmlns:p14="http://schemas.microsoft.com/office/powerpoint/2010/main" val="779029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2E6304B-C01D-4CE9-B737-BC321DC68D68}" type="slidenum">
              <a:rPr lang="en-GB" smtClean="0"/>
              <a:pPr/>
              <a:t>5</a:t>
            </a:fld>
            <a:endParaRPr lang="en-GB"/>
          </a:p>
        </p:txBody>
      </p:sp>
    </p:spTree>
    <p:extLst>
      <p:ext uri="{BB962C8B-B14F-4D97-AF65-F5344CB8AC3E}">
        <p14:creationId xmlns:p14="http://schemas.microsoft.com/office/powerpoint/2010/main" val="4195386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i="0" dirty="0"/>
          </a:p>
        </p:txBody>
      </p:sp>
      <p:sp>
        <p:nvSpPr>
          <p:cNvPr id="4" name="Slide Number Placeholder 3"/>
          <p:cNvSpPr>
            <a:spLocks noGrp="1"/>
          </p:cNvSpPr>
          <p:nvPr>
            <p:ph type="sldNum" sz="quarter" idx="10"/>
          </p:nvPr>
        </p:nvSpPr>
        <p:spPr/>
        <p:txBody>
          <a:bodyPr/>
          <a:lstStyle/>
          <a:p>
            <a:fld id="{92E6304B-C01D-4CE9-B737-BC321DC68D68}" type="slidenum">
              <a:rPr lang="en-GB" smtClean="0"/>
              <a:pPr/>
              <a:t>6</a:t>
            </a:fld>
            <a:endParaRPr lang="en-GB" dirty="0"/>
          </a:p>
        </p:txBody>
      </p:sp>
    </p:spTree>
    <p:extLst>
      <p:ext uri="{BB962C8B-B14F-4D97-AF65-F5344CB8AC3E}">
        <p14:creationId xmlns:p14="http://schemas.microsoft.com/office/powerpoint/2010/main" val="38105999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AEB11661-0CE0-42F1-B5D7-123365516025}" type="slidenum">
              <a:rPr lang="en-GB" smtClean="0"/>
              <a:t>8</a:t>
            </a:fld>
            <a:endParaRPr lang="en-GB"/>
          </a:p>
        </p:txBody>
      </p:sp>
    </p:spTree>
    <p:extLst>
      <p:ext uri="{BB962C8B-B14F-4D97-AF65-F5344CB8AC3E}">
        <p14:creationId xmlns:p14="http://schemas.microsoft.com/office/powerpoint/2010/main" val="13557185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000" dirty="0"/>
          </a:p>
        </p:txBody>
      </p:sp>
      <p:sp>
        <p:nvSpPr>
          <p:cNvPr id="4" name="Slide Number Placeholder 3"/>
          <p:cNvSpPr>
            <a:spLocks noGrp="1"/>
          </p:cNvSpPr>
          <p:nvPr>
            <p:ph type="sldNum" sz="quarter" idx="10"/>
          </p:nvPr>
        </p:nvSpPr>
        <p:spPr/>
        <p:txBody>
          <a:bodyPr/>
          <a:lstStyle/>
          <a:p>
            <a:fld id="{AEB11661-0CE0-42F1-B5D7-123365516025}" type="slidenum">
              <a:rPr lang="en-GB" smtClean="0"/>
              <a:t>9</a:t>
            </a:fld>
            <a:endParaRPr lang="en-GB"/>
          </a:p>
        </p:txBody>
      </p:sp>
    </p:spTree>
    <p:extLst>
      <p:ext uri="{BB962C8B-B14F-4D97-AF65-F5344CB8AC3E}">
        <p14:creationId xmlns:p14="http://schemas.microsoft.com/office/powerpoint/2010/main" val="37450079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EB11661-0CE0-42F1-B5D7-123365516025}" type="slidenum">
              <a:rPr lang="en-GB" smtClean="0"/>
              <a:t>10</a:t>
            </a:fld>
            <a:endParaRPr lang="en-GB"/>
          </a:p>
        </p:txBody>
      </p:sp>
    </p:spTree>
    <p:extLst>
      <p:ext uri="{BB962C8B-B14F-4D97-AF65-F5344CB8AC3E}">
        <p14:creationId xmlns:p14="http://schemas.microsoft.com/office/powerpoint/2010/main" val="36544933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dirty="0" smtClean="0"/>
              <a:t>Click to edit Master title style</a:t>
            </a:r>
            <a:endParaRPr lang="en-GB" dirty="0"/>
          </a:p>
        </p:txBody>
      </p:sp>
    </p:spTree>
    <p:extLst>
      <p:ext uri="{BB962C8B-B14F-4D97-AF65-F5344CB8AC3E}">
        <p14:creationId xmlns:p14="http://schemas.microsoft.com/office/powerpoint/2010/main" val="59429705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2D88E64-1115-449E-9258-2ADA2E2A6E30}" type="datetimeFigureOut">
              <a:rPr lang="en-GB" smtClean="0"/>
              <a:t>19/10/2015</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CD0CD4EE-2565-46B4-81B1-A93195A8C7AD}" type="slidenum">
              <a:rPr lang="en-GB" smtClean="0"/>
              <a:t>‹#›</a:t>
            </a:fld>
            <a:endParaRPr lang="en-GB"/>
          </a:p>
        </p:txBody>
      </p:sp>
    </p:spTree>
    <p:extLst>
      <p:ext uri="{BB962C8B-B14F-4D97-AF65-F5344CB8AC3E}">
        <p14:creationId xmlns:p14="http://schemas.microsoft.com/office/powerpoint/2010/main" val="29354778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2D88E64-1115-449E-9258-2ADA2E2A6E30}" type="datetimeFigureOut">
              <a:rPr lang="en-GB" smtClean="0"/>
              <a:t>19/10/2015</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CD0CD4EE-2565-46B4-81B1-A93195A8C7AD}" type="slidenum">
              <a:rPr lang="en-GB" smtClean="0"/>
              <a:t>‹#›</a:t>
            </a:fld>
            <a:endParaRPr lang="en-GB"/>
          </a:p>
        </p:txBody>
      </p:sp>
    </p:spTree>
    <p:extLst>
      <p:ext uri="{BB962C8B-B14F-4D97-AF65-F5344CB8AC3E}">
        <p14:creationId xmlns:p14="http://schemas.microsoft.com/office/powerpoint/2010/main" val="111810986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10/19/2015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54248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7544" y="404664"/>
            <a:ext cx="8229600" cy="792088"/>
          </a:xfrm>
          <a:prstGeom prst="rect">
            <a:avLst/>
          </a:prstGeom>
        </p:spPr>
        <p:txBody>
          <a:bodyPr/>
          <a:lstStyle>
            <a:lvl1pPr algn="l">
              <a:defRPr>
                <a:solidFill>
                  <a:schemeClr val="tx1">
                    <a:lumMod val="65000"/>
                    <a:lumOff val="35000"/>
                  </a:schemeClr>
                </a:solidFill>
              </a:defRPr>
            </a:lvl1pPr>
          </a:lstStyle>
          <a:p>
            <a:r>
              <a:rPr lang="en-US" dirty="0" smtClean="0"/>
              <a:t>Click to edit Master title style</a:t>
            </a:r>
            <a:endParaRPr lang="en-GB" dirty="0"/>
          </a:p>
        </p:txBody>
      </p:sp>
      <p:sp>
        <p:nvSpPr>
          <p:cNvPr id="5" name="Text Placeholder 4"/>
          <p:cNvSpPr>
            <a:spLocks noGrp="1"/>
          </p:cNvSpPr>
          <p:nvPr>
            <p:ph type="body" sz="quarter" idx="10"/>
          </p:nvPr>
        </p:nvSpPr>
        <p:spPr>
          <a:xfrm>
            <a:off x="467544" y="1341438"/>
            <a:ext cx="8281169" cy="3382962"/>
          </a:xfrm>
          <a:prstGeom prst="rect">
            <a:avLst/>
          </a:prstGeom>
        </p:spPr>
        <p:txBody>
          <a:bodyPr/>
          <a:lstStyle>
            <a:lvl1pPr marL="0" indent="0">
              <a:buNone/>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46163273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22D88E64-1115-449E-9258-2ADA2E2A6E30}" type="datetimeFigureOut">
              <a:rPr lang="en-GB" smtClean="0"/>
              <a:t>19/10/2015</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CD0CD4EE-2565-46B4-81B1-A93195A8C7AD}" type="slidenum">
              <a:rPr lang="en-GB" smtClean="0"/>
              <a:t>‹#›</a:t>
            </a:fld>
            <a:endParaRPr lang="en-GB"/>
          </a:p>
        </p:txBody>
      </p:sp>
    </p:spTree>
    <p:extLst>
      <p:ext uri="{BB962C8B-B14F-4D97-AF65-F5344CB8AC3E}">
        <p14:creationId xmlns:p14="http://schemas.microsoft.com/office/powerpoint/2010/main" val="242173616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22D88E64-1115-449E-9258-2ADA2E2A6E30}" type="datetimeFigureOut">
              <a:rPr lang="en-GB" smtClean="0"/>
              <a:t>19/10/2015</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CD0CD4EE-2565-46B4-81B1-A93195A8C7AD}" type="slidenum">
              <a:rPr lang="en-GB" smtClean="0"/>
              <a:t>‹#›</a:t>
            </a:fld>
            <a:endParaRPr lang="en-GB"/>
          </a:p>
        </p:txBody>
      </p:sp>
    </p:spTree>
    <p:extLst>
      <p:ext uri="{BB962C8B-B14F-4D97-AF65-F5344CB8AC3E}">
        <p14:creationId xmlns:p14="http://schemas.microsoft.com/office/powerpoint/2010/main" val="106333335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22D88E64-1115-449E-9258-2ADA2E2A6E30}" type="datetimeFigureOut">
              <a:rPr lang="en-GB" smtClean="0"/>
              <a:t>19/10/2015</a:t>
            </a:fld>
            <a:endParaRPr lang="en-GB"/>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CD0CD4EE-2565-46B4-81B1-A93195A8C7AD}" type="slidenum">
              <a:rPr lang="en-GB" smtClean="0"/>
              <a:t>‹#›</a:t>
            </a:fld>
            <a:endParaRPr lang="en-GB"/>
          </a:p>
        </p:txBody>
      </p:sp>
    </p:spTree>
    <p:extLst>
      <p:ext uri="{BB962C8B-B14F-4D97-AF65-F5344CB8AC3E}">
        <p14:creationId xmlns:p14="http://schemas.microsoft.com/office/powerpoint/2010/main" val="180516228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22D88E64-1115-449E-9258-2ADA2E2A6E30}" type="datetimeFigureOut">
              <a:rPr lang="en-GB" smtClean="0"/>
              <a:t>19/10/2015</a:t>
            </a:fld>
            <a:endParaRPr lang="en-GB"/>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CD0CD4EE-2565-46B4-81B1-A93195A8C7AD}" type="slidenum">
              <a:rPr lang="en-GB" smtClean="0"/>
              <a:t>‹#›</a:t>
            </a:fld>
            <a:endParaRPr lang="en-GB"/>
          </a:p>
        </p:txBody>
      </p:sp>
    </p:spTree>
    <p:extLst>
      <p:ext uri="{BB962C8B-B14F-4D97-AF65-F5344CB8AC3E}">
        <p14:creationId xmlns:p14="http://schemas.microsoft.com/office/powerpoint/2010/main" val="145374091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22D88E64-1115-449E-9258-2ADA2E2A6E30}" type="datetimeFigureOut">
              <a:rPr lang="en-GB" smtClean="0"/>
              <a:t>19/10/2015</a:t>
            </a:fld>
            <a:endParaRPr lang="en-GB"/>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CD0CD4EE-2565-46B4-81B1-A93195A8C7AD}" type="slidenum">
              <a:rPr lang="en-GB" smtClean="0"/>
              <a:t>‹#›</a:t>
            </a:fld>
            <a:endParaRPr lang="en-GB"/>
          </a:p>
        </p:txBody>
      </p:sp>
    </p:spTree>
    <p:extLst>
      <p:ext uri="{BB962C8B-B14F-4D97-AF65-F5344CB8AC3E}">
        <p14:creationId xmlns:p14="http://schemas.microsoft.com/office/powerpoint/2010/main" val="371645636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22D88E64-1115-449E-9258-2ADA2E2A6E30}" type="datetimeFigureOut">
              <a:rPr lang="en-GB" smtClean="0"/>
              <a:t>19/10/2015</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CD0CD4EE-2565-46B4-81B1-A93195A8C7AD}" type="slidenum">
              <a:rPr lang="en-GB" smtClean="0"/>
              <a:t>‹#›</a:t>
            </a:fld>
            <a:endParaRPr lang="en-GB"/>
          </a:p>
        </p:txBody>
      </p:sp>
    </p:spTree>
    <p:extLst>
      <p:ext uri="{BB962C8B-B14F-4D97-AF65-F5344CB8AC3E}">
        <p14:creationId xmlns:p14="http://schemas.microsoft.com/office/powerpoint/2010/main" val="12078460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22D88E64-1115-449E-9258-2ADA2E2A6E30}" type="datetimeFigureOut">
              <a:rPr lang="en-GB" smtClean="0"/>
              <a:t>19/10/2015</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CD0CD4EE-2565-46B4-81B1-A93195A8C7AD}" type="slidenum">
              <a:rPr lang="en-GB" smtClean="0"/>
              <a:t>‹#›</a:t>
            </a:fld>
            <a:endParaRPr lang="en-GB"/>
          </a:p>
        </p:txBody>
      </p:sp>
    </p:spTree>
    <p:extLst>
      <p:ext uri="{BB962C8B-B14F-4D97-AF65-F5344CB8AC3E}">
        <p14:creationId xmlns:p14="http://schemas.microsoft.com/office/powerpoint/2010/main" val="15269788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 name="Group 3"/>
          <p:cNvGrpSpPr/>
          <p:nvPr userDrawn="1"/>
        </p:nvGrpSpPr>
        <p:grpSpPr>
          <a:xfrm>
            <a:off x="0" y="6030472"/>
            <a:ext cx="9144001" cy="782904"/>
            <a:chOff x="0" y="5877272"/>
            <a:chExt cx="9144001" cy="782904"/>
          </a:xfrm>
        </p:grpSpPr>
        <p:pic>
          <p:nvPicPr>
            <p:cNvPr id="2" name="Picture 1"/>
            <p:cNvPicPr>
              <a:picLocks noChangeAspect="1"/>
            </p:cNvPicPr>
            <p:nvPr userDrawn="1"/>
          </p:nvPicPr>
          <p:blipFill rotWithShape="1">
            <a:blip r:embed="rId14" cstate="email">
              <a:extLst>
                <a:ext uri="{28A0092B-C50C-407E-A947-70E740481C1C}">
                  <a14:useLocalDpi xmlns:a14="http://schemas.microsoft.com/office/drawing/2010/main"/>
                </a:ext>
              </a:extLst>
            </a:blip>
            <a:srcRect b="4420"/>
            <a:stretch/>
          </p:blipFill>
          <p:spPr>
            <a:xfrm>
              <a:off x="7848942" y="5877272"/>
              <a:ext cx="1295059" cy="782904"/>
            </a:xfrm>
            <a:prstGeom prst="rect">
              <a:avLst/>
            </a:prstGeom>
          </p:spPr>
        </p:pic>
        <p:pic>
          <p:nvPicPr>
            <p:cNvPr id="2050" name="Picture 2"/>
            <p:cNvPicPr>
              <a:picLocks noChangeAspect="1" noChangeArrowheads="1"/>
            </p:cNvPicPr>
            <p:nvPr userDrawn="1"/>
          </p:nvPicPr>
          <p:blipFill>
            <a:blip r:embed="rId15" cstate="email">
              <a:extLst>
                <a:ext uri="{BEBA8EAE-BF5A-486C-A8C5-ECC9F3942E4B}">
                  <a14:imgProps xmlns:a14="http://schemas.microsoft.com/office/drawing/2010/main">
                    <a14:imgLayer r:embed="rId16">
                      <a14:imgEffect>
                        <a14:brightnessContrast contrast="-36000"/>
                      </a14:imgEffect>
                    </a14:imgLayer>
                  </a14:imgProps>
                </a:ext>
                <a:ext uri="{28A0092B-C50C-407E-A947-70E740481C1C}">
                  <a14:useLocalDpi xmlns:a14="http://schemas.microsoft.com/office/drawing/2010/main"/>
                </a:ext>
              </a:extLst>
            </a:blip>
            <a:srcRect/>
            <a:stretch>
              <a:fillRect/>
            </a:stretch>
          </p:blipFill>
          <p:spPr bwMode="auto">
            <a:xfrm>
              <a:off x="0" y="5981311"/>
              <a:ext cx="7966893" cy="678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40038851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jpeg"/><Relationship Id="rId7"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10" Type="http://schemas.openxmlformats.org/officeDocument/2006/relationships/image" Target="../media/image8.jpeg"/><Relationship Id="rId4" Type="http://schemas.openxmlformats.org/officeDocument/2006/relationships/image" Target="../media/image4.pn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hyperlink" Target="http://en.wikipedia.org/wiki/Blue-Green_Cities" TargetMode="External"/><Relationship Id="rId3" Type="http://schemas.openxmlformats.org/officeDocument/2006/relationships/image" Target="../media/image9.png"/><Relationship Id="rId7" Type="http://schemas.openxmlformats.org/officeDocument/2006/relationships/hyperlink" Target="http://en.wikipedia.org/wiki/Green_infrastructure"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http://en.wikipedia.org/wiki/Water_management" TargetMode="External"/><Relationship Id="rId5" Type="http://schemas.openxmlformats.org/officeDocument/2006/relationships/hyperlink" Target="http://en.wikipedia.org/wiki/Water_cycle" TargetMode="Externa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emf"/><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hyperlink" Target="https://ciria.sharefile.com/share#view/9e79a9ddac8044b2"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hyperlink" Target="http://www.bluegreencities.ac.uk/bluegreencities/research/clean-water-for-all.aspx" TargetMode="External"/><Relationship Id="rId4" Type="http://schemas.openxmlformats.org/officeDocument/2006/relationships/image" Target="../media/image45.jpe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jpeg"/><Relationship Id="rId7"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 Id="rId9"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36633" y="-27384"/>
            <a:ext cx="8968018" cy="792088"/>
          </a:xfrm>
        </p:spPr>
        <p:txBody>
          <a:bodyPr/>
          <a:lstStyle/>
          <a:p>
            <a:pPr algn="ctr">
              <a:spcBef>
                <a:spcPts val="2400"/>
              </a:spcBef>
              <a:spcAft>
                <a:spcPts val="2400"/>
              </a:spcAft>
            </a:pPr>
            <a:r>
              <a:rPr lang="en-GB" sz="4800" b="1" dirty="0" smtClean="0">
                <a:solidFill>
                  <a:schemeClr val="tx1"/>
                </a:solidFill>
              </a:rPr>
              <a:t>Flood Resilient Cities:</a:t>
            </a:r>
            <a:br>
              <a:rPr lang="en-GB" sz="4800" b="1" dirty="0" smtClean="0">
                <a:solidFill>
                  <a:schemeClr val="tx1"/>
                </a:solidFill>
              </a:rPr>
            </a:br>
            <a:r>
              <a:rPr lang="en-GB" dirty="0" smtClean="0">
                <a:solidFill>
                  <a:schemeClr val="tx1"/>
                </a:solidFill>
              </a:rPr>
              <a:t> </a:t>
            </a:r>
            <a:r>
              <a:rPr lang="en-GB" i="1" dirty="0" smtClean="0">
                <a:solidFill>
                  <a:schemeClr val="tx1"/>
                </a:solidFill>
              </a:rPr>
              <a:t>the Blue-Green Advantage</a:t>
            </a:r>
            <a:r>
              <a:rPr lang="en-GB" sz="3800" dirty="0" smtClean="0">
                <a:solidFill>
                  <a:schemeClr val="tx1"/>
                </a:solidFill>
              </a:rPr>
              <a:t/>
            </a:r>
            <a:br>
              <a:rPr lang="en-GB" sz="3800" dirty="0" smtClean="0">
                <a:solidFill>
                  <a:schemeClr val="tx1"/>
                </a:solidFill>
              </a:rPr>
            </a:br>
            <a:r>
              <a:rPr lang="en-GB" sz="1400" dirty="0" smtClean="0">
                <a:solidFill>
                  <a:schemeClr val="tx1"/>
                </a:solidFill>
              </a:rPr>
              <a:t/>
            </a:r>
            <a:br>
              <a:rPr lang="en-GB" sz="1400" dirty="0" smtClean="0">
                <a:solidFill>
                  <a:schemeClr val="tx1"/>
                </a:solidFill>
              </a:rPr>
            </a:br>
            <a:r>
              <a:rPr lang="en-GB" sz="2400" dirty="0" smtClean="0">
                <a:solidFill>
                  <a:schemeClr val="tx1"/>
                </a:solidFill>
              </a:rPr>
              <a:t/>
            </a:r>
            <a:br>
              <a:rPr lang="en-GB" sz="2400" dirty="0" smtClean="0">
                <a:solidFill>
                  <a:schemeClr val="tx1"/>
                </a:solidFill>
              </a:rPr>
            </a:br>
            <a:r>
              <a:rPr lang="en-GB" sz="2400" dirty="0" smtClean="0">
                <a:solidFill>
                  <a:schemeClr val="tx1"/>
                </a:solidFill>
              </a:rPr>
              <a:t/>
            </a:r>
            <a:br>
              <a:rPr lang="en-GB" sz="2400" dirty="0" smtClean="0">
                <a:solidFill>
                  <a:schemeClr val="tx1"/>
                </a:solidFill>
              </a:rPr>
            </a:br>
            <a:r>
              <a:rPr lang="en-GB" sz="2400" dirty="0">
                <a:solidFill>
                  <a:schemeClr val="tx1"/>
                </a:solidFill>
              </a:rPr>
              <a:t/>
            </a:r>
            <a:br>
              <a:rPr lang="en-GB" sz="2400" dirty="0">
                <a:solidFill>
                  <a:schemeClr val="tx1"/>
                </a:solidFill>
              </a:rPr>
            </a:br>
            <a:r>
              <a:rPr lang="en-GB" sz="2400" dirty="0" smtClean="0">
                <a:solidFill>
                  <a:schemeClr val="tx1"/>
                </a:solidFill>
              </a:rPr>
              <a:t/>
            </a:r>
            <a:br>
              <a:rPr lang="en-GB" sz="2400" dirty="0" smtClean="0">
                <a:solidFill>
                  <a:schemeClr val="tx1"/>
                </a:solidFill>
              </a:rPr>
            </a:br>
            <a:r>
              <a:rPr lang="en-GB" sz="2400" dirty="0">
                <a:solidFill>
                  <a:schemeClr val="tx1"/>
                </a:solidFill>
              </a:rPr>
              <a:t/>
            </a:r>
            <a:br>
              <a:rPr lang="en-GB" sz="2400" dirty="0">
                <a:solidFill>
                  <a:schemeClr val="tx1"/>
                </a:solidFill>
              </a:rPr>
            </a:br>
            <a:r>
              <a:rPr lang="en-GB" sz="2400" dirty="0" smtClean="0">
                <a:solidFill>
                  <a:schemeClr val="tx1"/>
                </a:solidFill>
              </a:rPr>
              <a:t/>
            </a:r>
            <a:br>
              <a:rPr lang="en-GB" sz="2400" dirty="0" smtClean="0">
                <a:solidFill>
                  <a:schemeClr val="tx1"/>
                </a:solidFill>
              </a:rPr>
            </a:br>
            <a:r>
              <a:rPr lang="en-GB" sz="2400" dirty="0">
                <a:solidFill>
                  <a:schemeClr val="tx1"/>
                </a:solidFill>
              </a:rPr>
              <a:t/>
            </a:r>
            <a:br>
              <a:rPr lang="en-GB" sz="2400" dirty="0">
                <a:solidFill>
                  <a:schemeClr val="tx1"/>
                </a:solidFill>
              </a:rPr>
            </a:br>
            <a:r>
              <a:rPr lang="en-GB" sz="2400" dirty="0" smtClean="0">
                <a:solidFill>
                  <a:schemeClr val="tx1"/>
                </a:solidFill>
              </a:rPr>
              <a:t/>
            </a:r>
            <a:br>
              <a:rPr lang="en-GB" sz="2400" dirty="0" smtClean="0">
                <a:solidFill>
                  <a:schemeClr val="tx1"/>
                </a:solidFill>
              </a:rPr>
            </a:br>
            <a:r>
              <a:rPr lang="en-GB" sz="2400" dirty="0" smtClean="0">
                <a:solidFill>
                  <a:schemeClr val="tx1"/>
                </a:solidFill>
              </a:rPr>
              <a:t/>
            </a:r>
            <a:br>
              <a:rPr lang="en-GB" sz="2400" dirty="0" smtClean="0">
                <a:solidFill>
                  <a:schemeClr val="tx1"/>
                </a:solidFill>
              </a:rPr>
            </a:br>
            <a:r>
              <a:rPr lang="en-GB" sz="2800" dirty="0" smtClean="0">
                <a:solidFill>
                  <a:schemeClr val="tx1"/>
                </a:solidFill>
              </a:rPr>
              <a:t>Colin Thorne</a:t>
            </a:r>
            <a:r>
              <a:rPr lang="en-GB" sz="2800" b="1" dirty="0" smtClean="0">
                <a:solidFill>
                  <a:schemeClr val="tx1"/>
                </a:solidFill>
              </a:rPr>
              <a:t>	</a:t>
            </a:r>
            <a:r>
              <a:rPr lang="en-GB" sz="2800" dirty="0" smtClean="0">
                <a:solidFill>
                  <a:schemeClr val="tx1"/>
                </a:solidFill>
              </a:rPr>
              <a:t>University of Nottingham and KCB/ESA</a:t>
            </a:r>
            <a:endParaRPr lang="en-GB" sz="2400" dirty="0">
              <a:solidFill>
                <a:schemeClr val="tx1"/>
              </a:solidFill>
            </a:endParaRPr>
          </a:p>
        </p:txBody>
      </p:sp>
      <p:grpSp>
        <p:nvGrpSpPr>
          <p:cNvPr id="12" name="Group 11"/>
          <p:cNvGrpSpPr/>
          <p:nvPr/>
        </p:nvGrpSpPr>
        <p:grpSpPr>
          <a:xfrm>
            <a:off x="0" y="5862015"/>
            <a:ext cx="9180512" cy="995985"/>
            <a:chOff x="0" y="5862015"/>
            <a:chExt cx="9180512" cy="995985"/>
          </a:xfrm>
        </p:grpSpPr>
        <p:sp>
          <p:nvSpPr>
            <p:cNvPr id="11" name="Rectangle 10"/>
            <p:cNvSpPr/>
            <p:nvPr/>
          </p:nvSpPr>
          <p:spPr>
            <a:xfrm>
              <a:off x="0" y="5862015"/>
              <a:ext cx="9144000" cy="9959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128210" y="6207695"/>
              <a:ext cx="2894015" cy="461665"/>
            </a:xfrm>
            <a:prstGeom prst="rect">
              <a:avLst/>
            </a:prstGeom>
            <a:noFill/>
          </p:spPr>
          <p:txBody>
            <a:bodyPr wrap="square" rtlCol="0">
              <a:spAutoFit/>
            </a:bodyPr>
            <a:lstStyle/>
            <a:p>
              <a:r>
                <a:rPr lang="en-GB" sz="2400" b="1" dirty="0" smtClean="0"/>
                <a:t>bluegreencities.ac.uk</a:t>
              </a:r>
              <a:endParaRPr lang="en-GB" sz="2400" b="1" dirty="0"/>
            </a:p>
          </p:txBody>
        </p:sp>
        <p:sp>
          <p:nvSpPr>
            <p:cNvPr id="8" name="TextBox 7"/>
            <p:cNvSpPr txBox="1"/>
            <p:nvPr/>
          </p:nvSpPr>
          <p:spPr>
            <a:xfrm>
              <a:off x="6912768" y="6341126"/>
              <a:ext cx="2267744" cy="307777"/>
            </a:xfrm>
            <a:prstGeom prst="rect">
              <a:avLst/>
            </a:prstGeom>
            <a:noFill/>
          </p:spPr>
          <p:txBody>
            <a:bodyPr wrap="square" rtlCol="0">
              <a:spAutoFit/>
            </a:bodyPr>
            <a:lstStyle/>
            <a:p>
              <a:pPr marL="0" marR="0" indent="0" defTabSz="914400" rtl="0" eaLnBrk="1" fontAlgn="auto" latinLnBrk="0" hangingPunct="1">
                <a:lnSpc>
                  <a:spcPct val="100000"/>
                </a:lnSpc>
                <a:spcBef>
                  <a:spcPts val="0"/>
                </a:spcBef>
                <a:spcAft>
                  <a:spcPts val="0"/>
                </a:spcAft>
                <a:buClrTx/>
                <a:buSzTx/>
                <a:buFontTx/>
                <a:buNone/>
                <a:tabLst/>
                <a:defRPr/>
              </a:pPr>
              <a:r>
                <a:rPr lang="en-GB" sz="1400" b="0" dirty="0" smtClean="0"/>
                <a:t>EPSRC</a:t>
              </a:r>
              <a:r>
                <a:rPr lang="en-GB" sz="1400" b="0" baseline="0" dirty="0" smtClean="0"/>
                <a:t> Grant </a:t>
              </a:r>
              <a:r>
                <a:rPr lang="en-GB" sz="1400" b="0" kern="1200" dirty="0" smtClean="0">
                  <a:solidFill>
                    <a:schemeClr val="tx1"/>
                  </a:solidFill>
                  <a:effectLst/>
                </a:rPr>
                <a:t>  EP/</a:t>
              </a:r>
              <a:r>
                <a:rPr lang="en-GB" sz="1400" b="0" kern="1200" dirty="0" err="1" smtClean="0">
                  <a:solidFill>
                    <a:schemeClr val="tx1"/>
                  </a:solidFill>
                  <a:effectLst/>
                </a:rPr>
                <a:t>K013661</a:t>
              </a:r>
              <a:r>
                <a:rPr lang="en-GB" sz="1400" b="0" kern="1200" dirty="0" smtClean="0">
                  <a:solidFill>
                    <a:schemeClr val="tx1"/>
                  </a:solidFill>
                  <a:effectLst/>
                </a:rPr>
                <a:t>/1</a:t>
              </a:r>
              <a:endParaRPr lang="en-GB" sz="1400" kern="1200" dirty="0" smtClean="0">
                <a:solidFill>
                  <a:schemeClr val="tx1"/>
                </a:solidFill>
                <a:effectLst/>
              </a:endParaRPr>
            </a:p>
          </p:txBody>
        </p:sp>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l="4459" t="18966" r="5019" b="20200"/>
            <a:stretch/>
          </p:blipFill>
          <p:spPr>
            <a:xfrm>
              <a:off x="3995936" y="6279703"/>
              <a:ext cx="1396240" cy="377969"/>
            </a:xfrm>
            <a:prstGeom prst="rect">
              <a:avLst/>
            </a:prstGeom>
          </p:spPr>
        </p:pic>
        <p:pic>
          <p:nvPicPr>
            <p:cNvPr id="6"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131840" y="6290641"/>
              <a:ext cx="695908" cy="412844"/>
            </a:xfrm>
            <a:prstGeom prst="rect">
              <a:avLst/>
            </a:prstGeom>
            <a:noFill/>
            <a:ln w="19050">
              <a:noFill/>
              <a:miter lim="800000"/>
              <a:headEnd/>
              <a:tailEnd/>
            </a:ln>
            <a:extLst>
              <a:ext uri="{909E8E84-426E-40DD-AFC4-6F175D3DCCD1}">
                <a14:hiddenFill xmlns:a14="http://schemas.microsoft.com/office/drawing/2010/main">
                  <a:solidFill>
                    <a:schemeClr val="accent1"/>
                  </a:solidFill>
                </a14:hiddenFill>
              </a:ext>
            </a:extLst>
          </p:spPr>
        </p:pic>
        <p:pic>
          <p:nvPicPr>
            <p:cNvPr id="5" name="Picture 4"/>
            <p:cNvPicPr>
              <a:picLocks noChangeAspect="1"/>
            </p:cNvPicPr>
            <p:nvPr/>
          </p:nvPicPr>
          <p:blipFill rotWithShape="1">
            <a:blip r:embed="rId5" cstate="email">
              <a:extLst>
                <a:ext uri="{28A0092B-C50C-407E-A947-70E740481C1C}">
                  <a14:useLocalDpi xmlns:a14="http://schemas.microsoft.com/office/drawing/2010/main"/>
                </a:ext>
              </a:extLst>
            </a:blip>
            <a:srcRect l="4818" t="12302" r="5348" b="15926"/>
            <a:stretch/>
          </p:blipFill>
          <p:spPr>
            <a:xfrm>
              <a:off x="5511122" y="6230369"/>
              <a:ext cx="717062" cy="468000"/>
            </a:xfrm>
            <a:prstGeom prst="rect">
              <a:avLst/>
            </a:prstGeom>
          </p:spPr>
        </p:pic>
        <p:pic>
          <p:nvPicPr>
            <p:cNvPr id="4" name="Picture 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72200" y="6230369"/>
              <a:ext cx="466213" cy="468000"/>
            </a:xfrm>
            <a:prstGeom prst="rect">
              <a:avLst/>
            </a:prstGeom>
          </p:spPr>
        </p:pic>
      </p:grpSp>
      <p:grpSp>
        <p:nvGrpSpPr>
          <p:cNvPr id="17" name="Group 16"/>
          <p:cNvGrpSpPr/>
          <p:nvPr/>
        </p:nvGrpSpPr>
        <p:grpSpPr>
          <a:xfrm>
            <a:off x="0" y="5373216"/>
            <a:ext cx="9144001" cy="854912"/>
            <a:chOff x="0" y="5877272"/>
            <a:chExt cx="9144001" cy="854912"/>
          </a:xfrm>
        </p:grpSpPr>
        <p:pic>
          <p:nvPicPr>
            <p:cNvPr id="21" name="Picture 20"/>
            <p:cNvPicPr>
              <a:picLocks noChangeAspect="1"/>
            </p:cNvPicPr>
            <p:nvPr userDrawn="1"/>
          </p:nvPicPr>
          <p:blipFill rotWithShape="1">
            <a:blip r:embed="rId7" cstate="email">
              <a:extLst>
                <a:ext uri="{28A0092B-C50C-407E-A947-70E740481C1C}">
                  <a14:useLocalDpi xmlns:a14="http://schemas.microsoft.com/office/drawing/2010/main"/>
                </a:ext>
              </a:extLst>
            </a:blip>
            <a:srcRect b="4420"/>
            <a:stretch/>
          </p:blipFill>
          <p:spPr>
            <a:xfrm>
              <a:off x="7848942" y="5877272"/>
              <a:ext cx="1295059" cy="782904"/>
            </a:xfrm>
            <a:prstGeom prst="rect">
              <a:avLst/>
            </a:prstGeom>
          </p:spPr>
        </p:pic>
        <p:pic>
          <p:nvPicPr>
            <p:cNvPr id="22" name="Picture 2"/>
            <p:cNvPicPr>
              <a:picLocks noChangeAspect="1" noChangeArrowheads="1"/>
            </p:cNvPicPr>
            <p:nvPr userDrawn="1"/>
          </p:nvPicPr>
          <p:blipFill>
            <a:blip r:embed="rId8" cstate="email">
              <a:extLst>
                <a:ext uri="{BEBA8EAE-BF5A-486C-A8C5-ECC9F3942E4B}">
                  <a14:imgProps xmlns:a14="http://schemas.microsoft.com/office/drawing/2010/main">
                    <a14:imgLayer r:embed="rId9">
                      <a14:imgEffect>
                        <a14:brightnessContrast contrast="-36000"/>
                      </a14:imgEffect>
                    </a14:imgLayer>
                  </a14:imgProps>
                </a:ext>
                <a:ext uri="{28A0092B-C50C-407E-A947-70E740481C1C}">
                  <a14:useLocalDpi xmlns:a14="http://schemas.microsoft.com/office/drawing/2010/main"/>
                </a:ext>
              </a:extLst>
            </a:blip>
            <a:srcRect/>
            <a:stretch>
              <a:fillRect/>
            </a:stretch>
          </p:blipFill>
          <p:spPr bwMode="auto">
            <a:xfrm>
              <a:off x="0" y="5981311"/>
              <a:ext cx="7966893" cy="750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5" name="Picture 14" descr="image 5"/>
          <p:cNvPicPr>
            <a:picLocks noGrp="1" noChangeAspect="1"/>
          </p:cNvPicPr>
          <p:nvPr isPhoto="1"/>
        </p:nvPicPr>
        <p:blipFill rotWithShape="1">
          <a:blip r:embed="rId10" cstate="email">
            <a:lum/>
            <a:extLst>
              <a:ext uri="{28A0092B-C50C-407E-A947-70E740481C1C}">
                <a14:useLocalDpi xmlns:a14="http://schemas.microsoft.com/office/drawing/2010/main"/>
              </a:ext>
            </a:extLst>
          </a:blip>
          <a:srcRect b="14026"/>
          <a:stretch/>
        </p:blipFill>
        <p:spPr>
          <a:xfrm>
            <a:off x="323529" y="1586462"/>
            <a:ext cx="8441140" cy="3066674"/>
          </a:xfrm>
          <a:prstGeom prst="rect">
            <a:avLst/>
          </a:prstGeom>
          <a:noFill/>
          <a:ln>
            <a:noFill/>
          </a:ln>
        </p:spPr>
      </p:pic>
    </p:spTree>
    <p:extLst>
      <p:ext uri="{BB962C8B-B14F-4D97-AF65-F5344CB8AC3E}">
        <p14:creationId xmlns:p14="http://schemas.microsoft.com/office/powerpoint/2010/main" val="41973451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5012262" y="5877272"/>
            <a:ext cx="2800098" cy="9807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4868"/>
            <a:ext cx="4860032" cy="6867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860032" y="26627"/>
            <a:ext cx="4283968" cy="6848691"/>
          </a:xfrm>
          <a:prstGeom prst="rect">
            <a:avLst/>
          </a:prstGeom>
          <a:solidFill>
            <a:schemeClr val="bg1"/>
          </a:solidFill>
          <a:ln>
            <a:noFill/>
          </a:ln>
          <a:extLst/>
        </p:spPr>
      </p:pic>
      <p:sp>
        <p:nvSpPr>
          <p:cNvPr id="3" name="TextBox 2"/>
          <p:cNvSpPr txBox="1"/>
          <p:nvPr/>
        </p:nvSpPr>
        <p:spPr>
          <a:xfrm>
            <a:off x="3563888" y="26627"/>
            <a:ext cx="5544616" cy="461665"/>
          </a:xfrm>
          <a:prstGeom prst="rect">
            <a:avLst/>
          </a:prstGeom>
          <a:solidFill>
            <a:schemeClr val="bg1"/>
          </a:solidFill>
        </p:spPr>
        <p:txBody>
          <a:bodyPr wrap="square" rtlCol="0">
            <a:spAutoFit/>
          </a:bodyPr>
          <a:lstStyle/>
          <a:p>
            <a:r>
              <a:rPr lang="en-GB" sz="2400" b="1" dirty="0" smtClean="0"/>
              <a:t>Newcastle urban core – </a:t>
            </a:r>
            <a:r>
              <a:rPr lang="en-GB" sz="2400" b="1" dirty="0" smtClean="0">
                <a:solidFill>
                  <a:srgbClr val="0070C0"/>
                </a:solidFill>
              </a:rPr>
              <a:t>Blue</a:t>
            </a:r>
            <a:r>
              <a:rPr lang="en-GB" sz="2400" b="1" dirty="0" smtClean="0"/>
              <a:t>-</a:t>
            </a:r>
            <a:r>
              <a:rPr lang="en-GB" sz="2400" b="1" dirty="0" smtClean="0">
                <a:solidFill>
                  <a:srgbClr val="00B050"/>
                </a:solidFill>
              </a:rPr>
              <a:t>Green </a:t>
            </a:r>
            <a:r>
              <a:rPr lang="en-GB" sz="2400" b="1" dirty="0" smtClean="0"/>
              <a:t>Future</a:t>
            </a:r>
            <a:endParaRPr lang="en-GB" sz="2400" b="1" dirty="0"/>
          </a:p>
        </p:txBody>
      </p:sp>
    </p:spTree>
    <p:extLst>
      <p:ext uri="{BB962C8B-B14F-4D97-AF65-F5344CB8AC3E}">
        <p14:creationId xmlns:p14="http://schemas.microsoft.com/office/powerpoint/2010/main" val="37943397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23728" y="-171400"/>
            <a:ext cx="6614599" cy="6597352"/>
          </a:xfrm>
          <a:prstGeom prst="rect">
            <a:avLst/>
          </a:prstGeom>
        </p:spPr>
      </p:pic>
      <p:sp>
        <p:nvSpPr>
          <p:cNvPr id="2" name="TextBox 1"/>
          <p:cNvSpPr txBox="1"/>
          <p:nvPr/>
        </p:nvSpPr>
        <p:spPr>
          <a:xfrm>
            <a:off x="107504" y="6211669"/>
            <a:ext cx="9036496" cy="646331"/>
          </a:xfrm>
          <a:prstGeom prst="rect">
            <a:avLst/>
          </a:prstGeom>
          <a:noFill/>
        </p:spPr>
        <p:txBody>
          <a:bodyPr wrap="square" rtlCol="0">
            <a:spAutoFit/>
          </a:bodyPr>
          <a:lstStyle/>
          <a:p>
            <a:r>
              <a:rPr lang="en-US" dirty="0" smtClean="0">
                <a:solidFill>
                  <a:srgbClr val="0070C0"/>
                </a:solidFill>
              </a:rPr>
              <a:t>Thorne et al. 2015. "Overcoming </a:t>
            </a:r>
            <a:r>
              <a:rPr lang="en-US" dirty="0">
                <a:solidFill>
                  <a:srgbClr val="0070C0"/>
                </a:solidFill>
              </a:rPr>
              <a:t>uncertainty and barriers to adoption of blue-green infrastructure for urban flood risk management" </a:t>
            </a:r>
            <a:r>
              <a:rPr lang="en-US" i="1" dirty="0" smtClean="0">
                <a:solidFill>
                  <a:srgbClr val="0070C0"/>
                </a:solidFill>
              </a:rPr>
              <a:t>Journal of Flood Risk Management </a:t>
            </a:r>
            <a:r>
              <a:rPr lang="en-US" dirty="0" smtClean="0">
                <a:solidFill>
                  <a:srgbClr val="0070C0"/>
                </a:solidFill>
              </a:rPr>
              <a:t>(in press).</a:t>
            </a:r>
            <a:endParaRPr lang="en-US" dirty="0">
              <a:solidFill>
                <a:srgbClr val="0070C0"/>
              </a:solidFill>
            </a:endParaRPr>
          </a:p>
        </p:txBody>
      </p:sp>
      <p:sp>
        <p:nvSpPr>
          <p:cNvPr id="3" name="TextBox 2"/>
          <p:cNvSpPr txBox="1"/>
          <p:nvPr/>
        </p:nvSpPr>
        <p:spPr>
          <a:xfrm>
            <a:off x="0" y="13207"/>
            <a:ext cx="2592288" cy="1569660"/>
          </a:xfrm>
          <a:prstGeom prst="rect">
            <a:avLst/>
          </a:prstGeom>
          <a:noFill/>
        </p:spPr>
        <p:txBody>
          <a:bodyPr wrap="square" rtlCol="0">
            <a:spAutoFit/>
          </a:bodyPr>
          <a:lstStyle/>
          <a:p>
            <a:r>
              <a:rPr lang="en-GB" sz="3200" dirty="0" smtClean="0"/>
              <a:t>Relative Dominant Uncertainties</a:t>
            </a:r>
            <a:endParaRPr lang="en-GB" sz="3200" dirty="0"/>
          </a:p>
        </p:txBody>
      </p:sp>
    </p:spTree>
    <p:extLst>
      <p:ext uri="{BB962C8B-B14F-4D97-AF65-F5344CB8AC3E}">
        <p14:creationId xmlns:p14="http://schemas.microsoft.com/office/powerpoint/2010/main" val="12556158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p:cNvGrpSpPr/>
          <p:nvPr/>
        </p:nvGrpSpPr>
        <p:grpSpPr>
          <a:xfrm>
            <a:off x="2672674" y="908720"/>
            <a:ext cx="3672408" cy="2088233"/>
            <a:chOff x="5868143" y="1080407"/>
            <a:chExt cx="1937203" cy="1052197"/>
          </a:xfrm>
          <a:solidFill>
            <a:schemeClr val="tx2">
              <a:lumMod val="60000"/>
              <a:lumOff val="40000"/>
            </a:schemeClr>
          </a:solidFill>
          <a:scene3d>
            <a:camera prst="orthographicFront"/>
            <a:lightRig rig="threePt" dir="t">
              <a:rot lat="0" lon="0" rev="7500000"/>
            </a:lightRig>
          </a:scene3d>
        </p:grpSpPr>
        <p:sp>
          <p:nvSpPr>
            <p:cNvPr id="3" name="Rounded Rectangle 2"/>
            <p:cNvSpPr/>
            <p:nvPr/>
          </p:nvSpPr>
          <p:spPr>
            <a:xfrm>
              <a:off x="5868143" y="1080407"/>
              <a:ext cx="1937203" cy="1052197"/>
            </a:xfrm>
            <a:prstGeom prst="roundRect">
              <a:avLst/>
            </a:prstGeom>
            <a:grpFill/>
            <a:sp3d prstMaterial="plastic">
              <a:bevelT w="127000" h="25400" prst="relaxedInset"/>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4" name="Rounded Rectangle 4"/>
            <p:cNvSpPr/>
            <p:nvPr/>
          </p:nvSpPr>
          <p:spPr>
            <a:xfrm>
              <a:off x="5919507" y="1131771"/>
              <a:ext cx="1834475" cy="949469"/>
            </a:xfrm>
            <a:prstGeom prst="rect">
              <a:avLst/>
            </a:prstGeom>
            <a:grpFill/>
            <a:ln>
              <a:noFill/>
            </a:ln>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3600" kern="1200" dirty="0" smtClean="0">
                  <a:solidFill>
                    <a:schemeClr val="tx1"/>
                  </a:solidFill>
                  <a:latin typeface="+mj-lt"/>
                </a:rPr>
                <a:t>Understanding Citizens’ </a:t>
              </a:r>
              <a:r>
                <a:rPr lang="en-US" sz="3600" dirty="0" smtClean="0">
                  <a:solidFill>
                    <a:schemeClr val="tx1"/>
                  </a:solidFill>
                  <a:latin typeface="+mj-lt"/>
                </a:rPr>
                <a:t>B</a:t>
              </a:r>
              <a:r>
                <a:rPr lang="en-US" sz="3600" kern="1200" dirty="0" smtClean="0">
                  <a:solidFill>
                    <a:schemeClr val="tx1"/>
                  </a:solidFill>
                  <a:latin typeface="+mj-lt"/>
                </a:rPr>
                <a:t>ehaviours</a:t>
              </a:r>
              <a:endParaRPr lang="en-US" sz="3600" kern="1200" dirty="0">
                <a:solidFill>
                  <a:schemeClr val="tx1"/>
                </a:solidFill>
                <a:latin typeface="+mj-lt"/>
              </a:endParaRPr>
            </a:p>
          </p:txBody>
        </p:sp>
      </p:grpSp>
    </p:spTree>
    <p:extLst>
      <p:ext uri="{BB962C8B-B14F-4D97-AF65-F5344CB8AC3E}">
        <p14:creationId xmlns:p14="http://schemas.microsoft.com/office/powerpoint/2010/main" val="39560295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170557" y="116632"/>
            <a:ext cx="8973441" cy="4824536"/>
          </a:xfrm>
        </p:spPr>
        <p:txBody>
          <a:bodyPr/>
          <a:lstStyle/>
          <a:p>
            <a:r>
              <a:rPr lang="en-GB" b="1" dirty="0" smtClean="0"/>
              <a:t>Citizens</a:t>
            </a:r>
            <a:r>
              <a:rPr lang="en-GB" b="1" dirty="0"/>
              <a:t>’ views, beliefs and </a:t>
            </a:r>
            <a:r>
              <a:rPr lang="en-GB" b="1" dirty="0" smtClean="0"/>
              <a:t>values – most people:</a:t>
            </a:r>
          </a:p>
          <a:p>
            <a:endParaRPr lang="en-GB" sz="1200" b="1" dirty="0" smtClean="0"/>
          </a:p>
          <a:p>
            <a:pPr>
              <a:spcBef>
                <a:spcPts val="0"/>
              </a:spcBef>
              <a:spcAft>
                <a:spcPts val="600"/>
              </a:spcAft>
            </a:pPr>
            <a:r>
              <a:rPr lang="en-GB" dirty="0"/>
              <a:t>+  </a:t>
            </a:r>
            <a:r>
              <a:rPr lang="en-GB" dirty="0" smtClean="0"/>
              <a:t>Like </a:t>
            </a:r>
            <a:r>
              <a:rPr lang="en-GB" dirty="0"/>
              <a:t>green </a:t>
            </a:r>
            <a:r>
              <a:rPr lang="en-GB" dirty="0" smtClean="0"/>
              <a:t>spaces and streets, </a:t>
            </a:r>
            <a:r>
              <a:rPr lang="en-GB" dirty="0"/>
              <a:t>and traffic calming</a:t>
            </a:r>
          </a:p>
          <a:p>
            <a:pPr marL="342900" indent="-342900">
              <a:spcBef>
                <a:spcPts val="0"/>
              </a:spcBef>
              <a:spcAft>
                <a:spcPts val="600"/>
              </a:spcAft>
              <a:buFontTx/>
              <a:buChar char="-"/>
            </a:pPr>
            <a:r>
              <a:rPr lang="en-GB" dirty="0" smtClean="0"/>
              <a:t>Have low </a:t>
            </a:r>
            <a:r>
              <a:rPr lang="en-GB" dirty="0"/>
              <a:t>awareness and understanding </a:t>
            </a:r>
            <a:r>
              <a:rPr lang="en-GB" dirty="0" smtClean="0"/>
              <a:t>of Blue-Green Infrastructure</a:t>
            </a:r>
            <a:endParaRPr lang="en-GB" dirty="0"/>
          </a:p>
          <a:p>
            <a:pPr marL="342900" indent="-342900">
              <a:spcBef>
                <a:spcPts val="0"/>
              </a:spcBef>
              <a:spcAft>
                <a:spcPts val="600"/>
              </a:spcAft>
              <a:buFontTx/>
              <a:buChar char="-"/>
            </a:pPr>
            <a:r>
              <a:rPr lang="en-GB" dirty="0" smtClean="0"/>
              <a:t>Don’t want to pay more for Blue-Green Infrastructure</a:t>
            </a:r>
          </a:p>
          <a:p>
            <a:pPr marL="285750" indent="-285750">
              <a:spcBef>
                <a:spcPts val="0"/>
              </a:spcBef>
              <a:spcAft>
                <a:spcPts val="600"/>
              </a:spcAft>
              <a:buFontTx/>
              <a:buChar char="-"/>
            </a:pPr>
            <a:r>
              <a:rPr lang="en-GB" dirty="0" smtClean="0"/>
              <a:t>Don’t like the plants used in </a:t>
            </a:r>
            <a:r>
              <a:rPr lang="en-GB" dirty="0" err="1" smtClean="0"/>
              <a:t>Bioswales</a:t>
            </a:r>
            <a:r>
              <a:rPr lang="en-GB" dirty="0" smtClean="0"/>
              <a:t> (culture/aesthetics)</a:t>
            </a:r>
          </a:p>
          <a:p>
            <a:pPr>
              <a:spcBef>
                <a:spcPts val="0"/>
              </a:spcBef>
              <a:spcAft>
                <a:spcPts val="1200"/>
              </a:spcAft>
            </a:pPr>
            <a:endParaRPr lang="en-GB" b="1" dirty="0" smtClean="0"/>
          </a:p>
          <a:p>
            <a:pPr>
              <a:spcBef>
                <a:spcPts val="0"/>
              </a:spcBef>
              <a:spcAft>
                <a:spcPts val="1200"/>
              </a:spcAft>
            </a:pPr>
            <a:endParaRPr lang="en-GB" dirty="0" smtClean="0"/>
          </a:p>
        </p:txBody>
      </p:sp>
      <p:pic>
        <p:nvPicPr>
          <p:cNvPr id="6" name="Picture 5" descr="4080104929_09160f1ca5.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4941168"/>
            <a:ext cx="2555776" cy="1916832"/>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99114" y="4913961"/>
            <a:ext cx="2944885" cy="1984502"/>
          </a:xfrm>
          <a:prstGeom prst="rect">
            <a:avLst/>
          </a:prstGeom>
        </p:spPr>
      </p:pic>
      <p:pic>
        <p:nvPicPr>
          <p:cNvPr id="8" name="Picture 7"/>
          <p:cNvPicPr>
            <a:picLocks noChangeAspect="1"/>
          </p:cNvPicPr>
          <p:nvPr/>
        </p:nvPicPr>
        <p:blipFill rotWithShape="1">
          <a:blip r:embed="rId5" cstate="email">
            <a:extLst>
              <a:ext uri="{28A0092B-C50C-407E-A947-70E740481C1C}">
                <a14:useLocalDpi xmlns:a14="http://schemas.microsoft.com/office/drawing/2010/main"/>
              </a:ext>
            </a:extLst>
          </a:blip>
          <a:srcRect l="45387" t="18245"/>
          <a:stretch/>
        </p:blipFill>
        <p:spPr>
          <a:xfrm>
            <a:off x="2473191" y="4941167"/>
            <a:ext cx="1743285" cy="1957295"/>
          </a:xfrm>
          <a:prstGeom prst="rect">
            <a:avLst/>
          </a:prstGeom>
        </p:spPr>
      </p:pic>
      <p:pic>
        <p:nvPicPr>
          <p:cNvPr id="1026"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216477" y="4941166"/>
            <a:ext cx="1982638" cy="1916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07505" y="188639"/>
            <a:ext cx="8928992" cy="4555093"/>
          </a:xfrm>
          <a:prstGeom prst="rect">
            <a:avLst/>
          </a:prstGeom>
          <a:solidFill>
            <a:schemeClr val="accent1">
              <a:lumMod val="40000"/>
              <a:lumOff val="60000"/>
            </a:schemeClr>
          </a:solidFill>
          <a:ln w="50800">
            <a:solidFill>
              <a:schemeClr val="accent1"/>
            </a:solidFill>
          </a:ln>
        </p:spPr>
        <p:txBody>
          <a:bodyPr wrap="square" rtlCol="0">
            <a:spAutoFit/>
          </a:bodyPr>
          <a:lstStyle/>
          <a:p>
            <a:pPr>
              <a:spcBef>
                <a:spcPts val="0"/>
              </a:spcBef>
            </a:pPr>
            <a:r>
              <a:rPr lang="en-GB" sz="4000" b="1" i="1" dirty="0" smtClean="0"/>
              <a:t>Local people and communities: </a:t>
            </a:r>
          </a:p>
          <a:p>
            <a:pPr>
              <a:spcBef>
                <a:spcPts val="0"/>
              </a:spcBef>
            </a:pPr>
            <a:endParaRPr lang="en-GB" sz="2800" dirty="0" smtClean="0"/>
          </a:p>
          <a:p>
            <a:pPr indent="-457200">
              <a:lnSpc>
                <a:spcPct val="150000"/>
              </a:lnSpc>
              <a:buFont typeface="Arial" panose="020B0604020202020204" pitchFamily="34" charset="0"/>
              <a:buChar char="•"/>
            </a:pPr>
            <a:r>
              <a:rPr lang="en-GB" sz="2800" dirty="0" smtClean="0"/>
              <a:t>are the local experts - with useful local knowledge </a:t>
            </a:r>
            <a:endParaRPr lang="en-GB" sz="1200" dirty="0" smtClean="0"/>
          </a:p>
          <a:p>
            <a:pPr indent="-457200">
              <a:lnSpc>
                <a:spcPct val="150000"/>
              </a:lnSpc>
              <a:buFont typeface="Arial" panose="020B0604020202020204" pitchFamily="34" charset="0"/>
              <a:buChar char="•"/>
            </a:pPr>
            <a:r>
              <a:rPr lang="en-GB" sz="2800" dirty="0" smtClean="0"/>
              <a:t>value Blue-Green Infrastructure once they understand it</a:t>
            </a:r>
          </a:p>
          <a:p>
            <a:pPr indent="-457200">
              <a:lnSpc>
                <a:spcPct val="150000"/>
              </a:lnSpc>
              <a:buFont typeface="Arial" panose="020B0604020202020204" pitchFamily="34" charset="0"/>
              <a:buChar char="•"/>
            </a:pPr>
            <a:r>
              <a:rPr lang="en-GB" sz="2800" dirty="0" smtClean="0"/>
              <a:t>need to cooperate in maintaining BGI over the long-term</a:t>
            </a:r>
            <a:endParaRPr lang="en-GB" sz="1200" dirty="0"/>
          </a:p>
          <a:p>
            <a:pPr indent="-457200">
              <a:lnSpc>
                <a:spcPct val="150000"/>
              </a:lnSpc>
              <a:buFont typeface="Arial" panose="020B0604020202020204" pitchFamily="34" charset="0"/>
              <a:buChar char="•"/>
            </a:pPr>
            <a:r>
              <a:rPr lang="en-GB" sz="2800" dirty="0" smtClean="0"/>
              <a:t>need </a:t>
            </a:r>
            <a:r>
              <a:rPr lang="en-GB" sz="2800" dirty="0"/>
              <a:t>to feel </a:t>
            </a:r>
            <a:r>
              <a:rPr lang="en-GB" sz="2800" i="1" dirty="0" smtClean="0"/>
              <a:t>ownership</a:t>
            </a:r>
            <a:r>
              <a:rPr lang="en-GB" sz="2800" dirty="0" smtClean="0"/>
              <a:t> to make BGI solutions work</a:t>
            </a:r>
          </a:p>
          <a:p>
            <a:pPr indent="-457200">
              <a:lnSpc>
                <a:spcPct val="150000"/>
              </a:lnSpc>
              <a:buFont typeface="Arial" panose="020B0604020202020204" pitchFamily="34" charset="0"/>
              <a:buChar char="•"/>
            </a:pPr>
            <a:endParaRPr lang="en-GB" sz="800" dirty="0" smtClean="0"/>
          </a:p>
          <a:p>
            <a:pPr indent="-457200">
              <a:lnSpc>
                <a:spcPct val="150000"/>
              </a:lnSpc>
              <a:buFont typeface="Arial" panose="020B0604020202020204" pitchFamily="34" charset="0"/>
              <a:buChar char="•"/>
            </a:pPr>
            <a:r>
              <a:rPr lang="en-GB" sz="2800" b="1" i="1" dirty="0"/>
              <a:t>m</a:t>
            </a:r>
            <a:r>
              <a:rPr lang="en-GB" sz="2800" b="1" i="1" dirty="0" smtClean="0"/>
              <a:t>ust be engaged with prior to implementation of BGI</a:t>
            </a:r>
            <a:endParaRPr lang="en-GB" sz="2800" b="1" i="1" dirty="0"/>
          </a:p>
        </p:txBody>
      </p:sp>
    </p:spTree>
    <p:extLst>
      <p:ext uri="{BB962C8B-B14F-4D97-AF65-F5344CB8AC3E}">
        <p14:creationId xmlns:p14="http://schemas.microsoft.com/office/powerpoint/2010/main" val="994107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500" fill="hold"/>
                                        <p:tgtEl>
                                          <p:spTgt spid="9"/>
                                        </p:tgtEl>
                                        <p:attrNameLst>
                                          <p:attrName>ppt_w</p:attrName>
                                        </p:attrNameLst>
                                      </p:cBhvr>
                                      <p:tavLst>
                                        <p:tav tm="0">
                                          <p:val>
                                            <p:fltVal val="0"/>
                                          </p:val>
                                        </p:tav>
                                        <p:tav tm="100000">
                                          <p:val>
                                            <p:strVal val="#ppt_w"/>
                                          </p:val>
                                        </p:tav>
                                      </p:tavLst>
                                    </p:anim>
                                    <p:anim calcmode="lin" valueType="num">
                                      <p:cBhvr>
                                        <p:cTn id="8" dur="1500" fill="hold"/>
                                        <p:tgtEl>
                                          <p:spTgt spid="9"/>
                                        </p:tgtEl>
                                        <p:attrNameLst>
                                          <p:attrName>ppt_h</p:attrName>
                                        </p:attrNameLst>
                                      </p:cBhvr>
                                      <p:tavLst>
                                        <p:tav tm="0">
                                          <p:val>
                                            <p:fltVal val="0"/>
                                          </p:val>
                                        </p:tav>
                                        <p:tav tm="100000">
                                          <p:val>
                                            <p:strVal val="#ppt_h"/>
                                          </p:val>
                                        </p:tav>
                                      </p:tavLst>
                                    </p:anim>
                                    <p:animEffect transition="in" filter="fade">
                                      <p:cBhvr>
                                        <p:cTn id="9"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3"/>
          <p:cNvGrpSpPr/>
          <p:nvPr/>
        </p:nvGrpSpPr>
        <p:grpSpPr>
          <a:xfrm>
            <a:off x="2339752" y="1124744"/>
            <a:ext cx="3960440" cy="2160240"/>
            <a:chOff x="5868143" y="1080407"/>
            <a:chExt cx="1937203" cy="1052197"/>
          </a:xfrm>
          <a:solidFill>
            <a:srgbClr val="00B0F0"/>
          </a:solidFill>
          <a:scene3d>
            <a:camera prst="orthographicFront"/>
            <a:lightRig rig="threePt" dir="t">
              <a:rot lat="0" lon="0" rev="7500000"/>
            </a:lightRig>
          </a:scene3d>
        </p:grpSpPr>
        <p:sp>
          <p:nvSpPr>
            <p:cNvPr id="5" name="Rounded Rectangle 4"/>
            <p:cNvSpPr/>
            <p:nvPr/>
          </p:nvSpPr>
          <p:spPr>
            <a:xfrm>
              <a:off x="5868143" y="1080407"/>
              <a:ext cx="1937203" cy="1052197"/>
            </a:xfrm>
            <a:prstGeom prst="roundRect">
              <a:avLst/>
            </a:prstGeom>
            <a:grpFill/>
            <a:sp3d prstMaterial="plastic">
              <a:bevelT w="127000" h="25400" prst="relaxedInset"/>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6" name="Rounded Rectangle 4"/>
            <p:cNvSpPr/>
            <p:nvPr/>
          </p:nvSpPr>
          <p:spPr>
            <a:xfrm>
              <a:off x="5919507" y="1131771"/>
              <a:ext cx="1834475" cy="949469"/>
            </a:xfrm>
            <a:prstGeom prst="rect">
              <a:avLst/>
            </a:prstGeom>
            <a:grpFill/>
            <a:ln>
              <a:noFill/>
            </a:ln>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3600" kern="1200" dirty="0" smtClean="0">
                  <a:solidFill>
                    <a:schemeClr val="tx1"/>
                  </a:solidFill>
                  <a:latin typeface="+mj-lt"/>
                </a:rPr>
                <a:t>Model Existing Flood Risk Management</a:t>
              </a:r>
              <a:endParaRPr lang="en-US" sz="3600" kern="1200" dirty="0">
                <a:solidFill>
                  <a:schemeClr val="tx1"/>
                </a:solidFill>
                <a:latin typeface="+mj-lt"/>
              </a:endParaRPr>
            </a:p>
          </p:txBody>
        </p:sp>
      </p:grpSp>
    </p:spTree>
    <p:extLst>
      <p:ext uri="{BB962C8B-B14F-4D97-AF65-F5344CB8AC3E}">
        <p14:creationId xmlns:p14="http://schemas.microsoft.com/office/powerpoint/2010/main" val="8419065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t="5090" r="1839"/>
          <a:stretch/>
        </p:blipFill>
        <p:spPr>
          <a:xfrm>
            <a:off x="734988" y="1988840"/>
            <a:ext cx="7992888" cy="4636233"/>
          </a:xfrm>
          <a:prstGeom prst="rect">
            <a:avLst/>
          </a:prstGeom>
        </p:spPr>
      </p:pic>
      <p:sp>
        <p:nvSpPr>
          <p:cNvPr id="6" name="Title 1"/>
          <p:cNvSpPr txBox="1">
            <a:spLocks/>
          </p:cNvSpPr>
          <p:nvPr/>
        </p:nvSpPr>
        <p:spPr>
          <a:xfrm>
            <a:off x="-180528" y="116632"/>
            <a:ext cx="9577064" cy="720080"/>
          </a:xfrm>
          <a:prstGeom prst="rect">
            <a:avLst/>
          </a:prstGeom>
        </p:spPr>
        <p:txBody>
          <a:bodyPr anchor="t">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GB" sz="2800" b="1" dirty="0" err="1" smtClean="0"/>
              <a:t>CityCAT</a:t>
            </a:r>
            <a:r>
              <a:rPr lang="en-GB" sz="2800" b="1" dirty="0" smtClean="0"/>
              <a:t>: Combined sewer and surface water flood model</a:t>
            </a:r>
            <a:endParaRPr lang="en-GB" sz="2800" b="1" dirty="0"/>
          </a:p>
        </p:txBody>
      </p:sp>
      <p:sp>
        <p:nvSpPr>
          <p:cNvPr id="7" name="Rectangle 6"/>
          <p:cNvSpPr/>
          <p:nvPr/>
        </p:nvSpPr>
        <p:spPr>
          <a:xfrm>
            <a:off x="282352" y="692696"/>
            <a:ext cx="8898160" cy="3970318"/>
          </a:xfrm>
          <a:prstGeom prst="rect">
            <a:avLst/>
          </a:prstGeom>
        </p:spPr>
        <p:txBody>
          <a:bodyPr wrap="square">
            <a:spAutoFit/>
          </a:bodyPr>
          <a:lstStyle/>
          <a:p>
            <a:r>
              <a:rPr lang="en-GB" sz="2800" dirty="0"/>
              <a:t>couples surface + subsurface drainage networks</a:t>
            </a:r>
          </a:p>
          <a:p>
            <a:r>
              <a:rPr lang="en-GB" sz="2800" dirty="0" smtClean="0"/>
              <a:t>models flooding due to: </a:t>
            </a:r>
          </a:p>
          <a:p>
            <a:r>
              <a:rPr lang="en-GB" sz="2800" dirty="0" smtClean="0"/>
              <a:t>		    rainfall +  blocked </a:t>
            </a:r>
            <a:r>
              <a:rPr lang="en-GB" sz="2800" dirty="0"/>
              <a:t>sewers </a:t>
            </a:r>
            <a:r>
              <a:rPr lang="en-GB" sz="2800" dirty="0" smtClean="0"/>
              <a:t>+ sewer surcharge</a:t>
            </a:r>
          </a:p>
          <a:p>
            <a:endParaRPr lang="en-GB" sz="2800" dirty="0"/>
          </a:p>
          <a:p>
            <a:endParaRPr lang="en-GB" sz="2800" dirty="0" smtClean="0"/>
          </a:p>
          <a:p>
            <a:endParaRPr lang="en-GB" sz="2800" dirty="0"/>
          </a:p>
          <a:p>
            <a:endParaRPr lang="en-GB" sz="2800" dirty="0" smtClean="0"/>
          </a:p>
          <a:p>
            <a:endParaRPr lang="en-GB" sz="2800" dirty="0"/>
          </a:p>
          <a:p>
            <a:endParaRPr lang="en-GB" sz="2800" dirty="0" smtClean="0"/>
          </a:p>
        </p:txBody>
      </p:sp>
    </p:spTree>
    <p:extLst>
      <p:ext uri="{BB962C8B-B14F-4D97-AF65-F5344CB8AC3E}">
        <p14:creationId xmlns:p14="http://schemas.microsoft.com/office/powerpoint/2010/main" val="21475340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 y="188640"/>
            <a:ext cx="9144001" cy="849005"/>
          </a:xfrm>
        </p:spPr>
        <p:txBody>
          <a:bodyPr/>
          <a:lstStyle/>
          <a:p>
            <a:pPr algn="ctr"/>
            <a:r>
              <a:rPr lang="en-GB" sz="2600" b="1" dirty="0" smtClean="0">
                <a:solidFill>
                  <a:schemeClr val="tx1"/>
                </a:solidFill>
                <a:latin typeface="Arial" pitchFamily="34" charset="0"/>
                <a:cs typeface="Arial" pitchFamily="34" charset="0"/>
              </a:rPr>
              <a:t>Flooded intersection paralyses rush hour  traffic</a:t>
            </a:r>
            <a:r>
              <a:rPr lang="en-GB" sz="3200" b="1" dirty="0" smtClean="0">
                <a:solidFill>
                  <a:schemeClr val="tx1"/>
                </a:solidFill>
                <a:latin typeface="Arial" pitchFamily="34" charset="0"/>
                <a:cs typeface="Arial" pitchFamily="34" charset="0"/>
              </a:rPr>
              <a:t/>
            </a:r>
            <a:br>
              <a:rPr lang="en-GB" sz="3200" b="1" dirty="0" smtClean="0">
                <a:solidFill>
                  <a:schemeClr val="tx1"/>
                </a:solidFill>
                <a:latin typeface="Arial" pitchFamily="34" charset="0"/>
                <a:cs typeface="Arial" pitchFamily="34" charset="0"/>
              </a:rPr>
            </a:br>
            <a:r>
              <a:rPr lang="en-GB" sz="3200" b="1" dirty="0" smtClean="0">
                <a:solidFill>
                  <a:schemeClr val="tx1"/>
                </a:solidFill>
                <a:latin typeface="Arial" pitchFamily="34" charset="0"/>
                <a:cs typeface="Arial" pitchFamily="34" charset="0"/>
              </a:rPr>
              <a:t/>
            </a:r>
            <a:br>
              <a:rPr lang="en-GB" sz="3200" b="1" dirty="0" smtClean="0">
                <a:solidFill>
                  <a:schemeClr val="tx1"/>
                </a:solidFill>
                <a:latin typeface="Arial" pitchFamily="34" charset="0"/>
                <a:cs typeface="Arial" pitchFamily="34" charset="0"/>
              </a:rPr>
            </a:br>
            <a:r>
              <a:rPr lang="en-GB" sz="4200" dirty="0" smtClean="0">
                <a:solidFill>
                  <a:schemeClr val="tx1"/>
                </a:solidFill>
                <a:latin typeface="Arial" pitchFamily="34" charset="0"/>
                <a:cs typeface="Arial" pitchFamily="34" charset="0"/>
              </a:rPr>
              <a:t/>
            </a:r>
            <a:br>
              <a:rPr lang="en-GB" sz="4200" dirty="0" smtClean="0">
                <a:solidFill>
                  <a:schemeClr val="tx1"/>
                </a:solidFill>
                <a:latin typeface="Arial" pitchFamily="34" charset="0"/>
                <a:cs typeface="Arial" pitchFamily="34" charset="0"/>
              </a:rPr>
            </a:br>
            <a:r>
              <a:rPr lang="en-GB" sz="3600" dirty="0" smtClean="0">
                <a:solidFill>
                  <a:schemeClr val="tx1"/>
                </a:solidFill>
                <a:latin typeface="Arial" pitchFamily="34" charset="0"/>
                <a:cs typeface="Arial" pitchFamily="34" charset="0"/>
              </a:rPr>
              <a:t/>
            </a:r>
            <a:br>
              <a:rPr lang="en-GB" sz="3600" dirty="0" smtClean="0">
                <a:solidFill>
                  <a:schemeClr val="tx1"/>
                </a:solidFill>
                <a:latin typeface="Arial" pitchFamily="34" charset="0"/>
                <a:cs typeface="Arial" pitchFamily="34" charset="0"/>
              </a:rPr>
            </a:br>
            <a:r>
              <a:rPr lang="en-GB" sz="3600" dirty="0"/>
              <a:t/>
            </a:r>
            <a:br>
              <a:rPr lang="en-GB" sz="3600" dirty="0"/>
            </a:br>
            <a:endParaRPr lang="en-GB" sz="3600" dirty="0"/>
          </a:p>
        </p:txBody>
      </p:sp>
      <p:sp>
        <p:nvSpPr>
          <p:cNvPr id="15" name="TextBox 14"/>
          <p:cNvSpPr txBox="1"/>
          <p:nvPr/>
        </p:nvSpPr>
        <p:spPr>
          <a:xfrm>
            <a:off x="261994" y="1052736"/>
            <a:ext cx="8354463" cy="984885"/>
          </a:xfrm>
          <a:prstGeom prst="rect">
            <a:avLst/>
          </a:prstGeom>
          <a:noFill/>
        </p:spPr>
        <p:txBody>
          <a:bodyPr wrap="square" rtlCol="0">
            <a:spAutoFit/>
          </a:bodyPr>
          <a:lstStyle/>
          <a:p>
            <a:endParaRPr lang="en-GB" sz="2200" dirty="0" smtClean="0"/>
          </a:p>
          <a:p>
            <a:endParaRPr lang="en-GB" dirty="0"/>
          </a:p>
          <a:p>
            <a:endParaRPr lang="en-GB" dirty="0"/>
          </a:p>
        </p:txBody>
      </p:sp>
      <p:pic>
        <p:nvPicPr>
          <p:cNvPr id="16" name="Picture 1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3265" y="692696"/>
            <a:ext cx="8748973" cy="5832648"/>
          </a:xfrm>
          <a:prstGeom prst="rect">
            <a:avLst/>
          </a:prstGeom>
        </p:spPr>
      </p:pic>
    </p:spTree>
    <p:extLst>
      <p:ext uri="{BB962C8B-B14F-4D97-AF65-F5344CB8AC3E}">
        <p14:creationId xmlns:p14="http://schemas.microsoft.com/office/powerpoint/2010/main" val="13729608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l="13205" t="21153" r="53205" b="17789"/>
          <a:stretch/>
        </p:blipFill>
        <p:spPr bwMode="auto">
          <a:xfrm>
            <a:off x="-73165" y="44624"/>
            <a:ext cx="9217165" cy="6998620"/>
          </a:xfrm>
          <a:prstGeom prst="rect">
            <a:avLst/>
          </a:prstGeom>
          <a:ln>
            <a:noFill/>
          </a:ln>
          <a:extLst>
            <a:ext uri="{53640926-AAD7-44D8-BBD7-CCE9431645EC}">
              <a14:shadowObscured xmlns:a14="http://schemas.microsoft.com/office/drawing/2010/main"/>
            </a:ext>
          </a:extLst>
        </p:spPr>
      </p:pic>
      <p:sp>
        <p:nvSpPr>
          <p:cNvPr id="8" name="Rectangle 7"/>
          <p:cNvSpPr/>
          <p:nvPr/>
        </p:nvSpPr>
        <p:spPr>
          <a:xfrm>
            <a:off x="7534240" y="228711"/>
            <a:ext cx="1434896" cy="1519395"/>
          </a:xfrm>
          <a:prstGeom prst="rect">
            <a:avLst/>
          </a:prstGeom>
          <a:solidFill>
            <a:schemeClr val="bg1"/>
          </a:solidFill>
        </p:spPr>
        <p:txBody>
          <a:bodyPr wrap="square">
            <a:spAutoFit/>
          </a:bodyPr>
          <a:lstStyle/>
          <a:p>
            <a:r>
              <a:rPr lang="en-AU" dirty="0" smtClean="0"/>
              <a:t>Initial </a:t>
            </a:r>
            <a:r>
              <a:rPr lang="en-AU" dirty="0"/>
              <a:t>pollutant levels mapped </a:t>
            </a:r>
            <a:r>
              <a:rPr lang="en-AU" dirty="0" smtClean="0"/>
              <a:t>using GIS</a:t>
            </a:r>
            <a:endParaRPr lang="en-AU" dirty="0"/>
          </a:p>
        </p:txBody>
      </p:sp>
      <p:sp>
        <p:nvSpPr>
          <p:cNvPr id="2" name="TextBox 1"/>
          <p:cNvSpPr txBox="1"/>
          <p:nvPr/>
        </p:nvSpPr>
        <p:spPr>
          <a:xfrm>
            <a:off x="323528" y="228711"/>
            <a:ext cx="3168352" cy="1384995"/>
          </a:xfrm>
          <a:prstGeom prst="rect">
            <a:avLst/>
          </a:prstGeom>
          <a:noFill/>
        </p:spPr>
        <p:txBody>
          <a:bodyPr wrap="square" rtlCol="0">
            <a:spAutoFit/>
          </a:bodyPr>
          <a:lstStyle/>
          <a:p>
            <a:r>
              <a:rPr lang="en-US" sz="2800" b="1" dirty="0" smtClean="0">
                <a:solidFill>
                  <a:schemeClr val="bg1"/>
                </a:solidFill>
              </a:rPr>
              <a:t>BGI manages water quality as well as quantity</a:t>
            </a:r>
            <a:endParaRPr lang="en-US" sz="2800" b="1" dirty="0">
              <a:solidFill>
                <a:schemeClr val="bg1"/>
              </a:solidFill>
            </a:endParaRPr>
          </a:p>
        </p:txBody>
      </p:sp>
    </p:spTree>
    <p:extLst>
      <p:ext uri="{BB962C8B-B14F-4D97-AF65-F5344CB8AC3E}">
        <p14:creationId xmlns:p14="http://schemas.microsoft.com/office/powerpoint/2010/main" val="20102945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p:cNvGrpSpPr/>
          <p:nvPr/>
        </p:nvGrpSpPr>
        <p:grpSpPr>
          <a:xfrm>
            <a:off x="2483768" y="1124744"/>
            <a:ext cx="3456384" cy="2298763"/>
            <a:chOff x="5718098" y="763192"/>
            <a:chExt cx="2029101" cy="1741656"/>
          </a:xfrm>
          <a:solidFill>
            <a:schemeClr val="accent3">
              <a:lumMod val="60000"/>
              <a:lumOff val="40000"/>
            </a:schemeClr>
          </a:solidFill>
          <a:scene3d>
            <a:camera prst="orthographicFront"/>
            <a:lightRig rig="threePt" dir="t">
              <a:rot lat="0" lon="0" rev="7500000"/>
            </a:lightRig>
          </a:scene3d>
        </p:grpSpPr>
        <p:sp>
          <p:nvSpPr>
            <p:cNvPr id="3" name="Rounded Rectangle 2"/>
            <p:cNvSpPr/>
            <p:nvPr/>
          </p:nvSpPr>
          <p:spPr>
            <a:xfrm>
              <a:off x="5718098" y="763192"/>
              <a:ext cx="2029101" cy="1741656"/>
            </a:xfrm>
            <a:prstGeom prst="roundRect">
              <a:avLst/>
            </a:prstGeom>
            <a:grpFill/>
            <a:sp3d prstMaterial="plastic">
              <a:bevelT w="127000" h="25400" prst="relaxedInset"/>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4" name="Rounded Rectangle 4"/>
            <p:cNvSpPr/>
            <p:nvPr/>
          </p:nvSpPr>
          <p:spPr>
            <a:xfrm>
              <a:off x="5803119" y="848213"/>
              <a:ext cx="1859059" cy="1571614"/>
            </a:xfrm>
            <a:prstGeom prst="rect">
              <a:avLst/>
            </a:prstGeom>
            <a:noFill/>
            <a:ln>
              <a:noFill/>
            </a:ln>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3600" kern="1200" dirty="0" smtClean="0">
                  <a:solidFill>
                    <a:schemeClr val="tx1"/>
                  </a:solidFill>
                  <a:latin typeface="+mj-lt"/>
                </a:rPr>
                <a:t>Options for Hard/Soft Measures</a:t>
              </a:r>
              <a:endParaRPr lang="en-US" sz="3600" kern="1200" dirty="0">
                <a:solidFill>
                  <a:schemeClr val="tx1"/>
                </a:solidFill>
                <a:latin typeface="+mj-lt"/>
              </a:endParaRPr>
            </a:p>
          </p:txBody>
        </p:sp>
      </p:grpSp>
    </p:spTree>
    <p:extLst>
      <p:ext uri="{BB962C8B-B14F-4D97-AF65-F5344CB8AC3E}">
        <p14:creationId xmlns:p14="http://schemas.microsoft.com/office/powerpoint/2010/main" val="36348909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0" y="6093296"/>
            <a:ext cx="9144000" cy="764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p:cNvSpPr txBox="1"/>
          <p:nvPr/>
        </p:nvSpPr>
        <p:spPr>
          <a:xfrm>
            <a:off x="228206" y="6468849"/>
            <a:ext cx="2736304" cy="369332"/>
          </a:xfrm>
          <a:prstGeom prst="rect">
            <a:avLst/>
          </a:prstGeom>
          <a:noFill/>
        </p:spPr>
        <p:txBody>
          <a:bodyPr wrap="square" rtlCol="0">
            <a:spAutoFit/>
          </a:bodyPr>
          <a:lstStyle/>
          <a:p>
            <a:r>
              <a:rPr lang="en-GB" dirty="0" smtClean="0"/>
              <a:t>Source www.nwl.co.uk</a:t>
            </a:r>
            <a:endParaRPr lang="en-GB" dirty="0"/>
          </a:p>
        </p:txBody>
      </p:sp>
      <p:sp>
        <p:nvSpPr>
          <p:cNvPr id="4" name="TextBox 3"/>
          <p:cNvSpPr txBox="1"/>
          <p:nvPr/>
        </p:nvSpPr>
        <p:spPr>
          <a:xfrm>
            <a:off x="320508" y="186202"/>
            <a:ext cx="8505825" cy="584775"/>
          </a:xfrm>
          <a:prstGeom prst="rect">
            <a:avLst/>
          </a:prstGeom>
          <a:solidFill>
            <a:schemeClr val="bg1"/>
          </a:solidFill>
        </p:spPr>
        <p:txBody>
          <a:bodyPr wrap="square" rtlCol="0">
            <a:spAutoFit/>
          </a:bodyPr>
          <a:lstStyle/>
          <a:p>
            <a:pPr lvl="0"/>
            <a:r>
              <a:rPr lang="en-GB" sz="3200" dirty="0" smtClean="0">
                <a:solidFill>
                  <a:srgbClr val="1F497D"/>
                </a:solidFill>
              </a:rPr>
              <a:t>Grey </a:t>
            </a:r>
            <a:r>
              <a:rPr lang="en-GB" sz="3200" dirty="0">
                <a:solidFill>
                  <a:srgbClr val="1F497D"/>
                </a:solidFill>
              </a:rPr>
              <a:t>Options: </a:t>
            </a:r>
            <a:r>
              <a:rPr lang="en-GB" sz="3200" b="1" i="1" dirty="0">
                <a:solidFill>
                  <a:srgbClr val="1F497D"/>
                </a:solidFill>
              </a:rPr>
              <a:t>Environmental performance</a:t>
            </a:r>
            <a:r>
              <a:rPr lang="en-GB" sz="3200" i="1" dirty="0">
                <a:solidFill>
                  <a:srgbClr val="1F497D"/>
                </a:solidFill>
              </a:rPr>
              <a:t> </a:t>
            </a:r>
          </a:p>
        </p:txBody>
      </p:sp>
      <p:pic>
        <p:nvPicPr>
          <p:cNvPr id="1027" name="Picture 3" descr="E:\Blue-Green Cities\Calgary\Detention-systems-long.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1873" y="770977"/>
            <a:ext cx="5718279" cy="29813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87016" y="1412776"/>
            <a:ext cx="5718279" cy="4288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descr="E:\Calgary\Liveable Cities\ENR1219_East_Side_CSO.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081012" y="2232737"/>
            <a:ext cx="5747011" cy="44207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Blue-Green Cities\Calgary\P4281687-e1430202933801-740x555.jpg"/>
          <p:cNvPicPr>
            <a:picLocks noChangeAspect="1" noChangeArrowheads="1"/>
          </p:cNvPicPr>
          <p:nvPr/>
        </p:nvPicPr>
        <p:blipFill rotWithShape="1">
          <a:blip r:embed="rId6">
            <a:extLst>
              <a:ext uri="{28A0092B-C50C-407E-A947-70E740481C1C}">
                <a14:useLocalDpi xmlns:a14="http://schemas.microsoft.com/office/drawing/2010/main"/>
              </a:ext>
            </a:extLst>
          </a:blip>
          <a:srcRect l="4825" t="8506" r="4825" b="10479"/>
          <a:stretch/>
        </p:blipFill>
        <p:spPr bwMode="auto">
          <a:xfrm>
            <a:off x="506362" y="980728"/>
            <a:ext cx="7923476" cy="5328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6571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2000"/>
                                        <p:tgtEl>
                                          <p:spTgt spid="10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 calcmode="lin" valueType="num">
                                      <p:cBhvr>
                                        <p:cTn id="17" dur="2000" fill="hold"/>
                                        <p:tgtEl>
                                          <p:spTgt spid="1028"/>
                                        </p:tgtEl>
                                        <p:attrNameLst>
                                          <p:attrName>ppt_w</p:attrName>
                                        </p:attrNameLst>
                                      </p:cBhvr>
                                      <p:tavLst>
                                        <p:tav tm="0">
                                          <p:val>
                                            <p:fltVal val="0"/>
                                          </p:val>
                                        </p:tav>
                                        <p:tav tm="100000">
                                          <p:val>
                                            <p:strVal val="#ppt_w"/>
                                          </p:val>
                                        </p:tav>
                                      </p:tavLst>
                                    </p:anim>
                                    <p:anim calcmode="lin" valueType="num">
                                      <p:cBhvr>
                                        <p:cTn id="18" dur="2000" fill="hold"/>
                                        <p:tgtEl>
                                          <p:spTgt spid="1028"/>
                                        </p:tgtEl>
                                        <p:attrNameLst>
                                          <p:attrName>ppt_h</p:attrName>
                                        </p:attrNameLst>
                                      </p:cBhvr>
                                      <p:tavLst>
                                        <p:tav tm="0">
                                          <p:val>
                                            <p:fltVal val="0"/>
                                          </p:val>
                                        </p:tav>
                                        <p:tav tm="100000">
                                          <p:val>
                                            <p:strVal val="#ppt_h"/>
                                          </p:val>
                                        </p:tav>
                                      </p:tavLst>
                                    </p:anim>
                                    <p:animEffect transition="in" filter="fade">
                                      <p:cBhvr>
                                        <p:cTn id="19"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716016" y="621729"/>
            <a:ext cx="4091536" cy="568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96497" y="650305"/>
            <a:ext cx="4131487" cy="568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95536" y="1052736"/>
            <a:ext cx="8280920" cy="2862322"/>
          </a:xfrm>
          <a:prstGeom prst="rect">
            <a:avLst/>
          </a:prstGeom>
          <a:solidFill>
            <a:schemeClr val="accent3">
              <a:lumMod val="60000"/>
              <a:lumOff val="40000"/>
            </a:schemeClr>
          </a:solidFill>
        </p:spPr>
        <p:txBody>
          <a:bodyPr wrap="square" rtlCol="0">
            <a:spAutoFit/>
          </a:bodyPr>
          <a:lstStyle/>
          <a:p>
            <a:pPr algn="ctr"/>
            <a:r>
              <a:rPr lang="en-GB" sz="3600" b="1" dirty="0">
                <a:solidFill>
                  <a:srgbClr val="0070C0"/>
                </a:solidFill>
              </a:rPr>
              <a:t>Blue-</a:t>
            </a:r>
            <a:r>
              <a:rPr lang="en-GB" sz="3600" b="1" dirty="0">
                <a:solidFill>
                  <a:srgbClr val="00B050"/>
                </a:solidFill>
              </a:rPr>
              <a:t>Green</a:t>
            </a:r>
            <a:r>
              <a:rPr lang="en-GB" sz="3600" b="1" dirty="0"/>
              <a:t> </a:t>
            </a:r>
            <a:r>
              <a:rPr lang="en-GB" sz="3600" b="1" dirty="0">
                <a:solidFill>
                  <a:schemeClr val="tx1">
                    <a:lumMod val="65000"/>
                    <a:lumOff val="35000"/>
                  </a:schemeClr>
                </a:solidFill>
              </a:rPr>
              <a:t>Cities</a:t>
            </a:r>
            <a:r>
              <a:rPr lang="en-GB" sz="3600" dirty="0"/>
              <a:t> aim to recreate a naturally oriented </a:t>
            </a:r>
            <a:r>
              <a:rPr lang="en-GB" sz="3600" dirty="0">
                <a:hlinkClick r:id="rId5" action="ppaction://hlinkfile" tooltip="Water cycle"/>
              </a:rPr>
              <a:t>water cycle</a:t>
            </a:r>
            <a:r>
              <a:rPr lang="en-GB" sz="3600" dirty="0"/>
              <a:t> while contributing to the amenity of the city by </a:t>
            </a:r>
            <a:r>
              <a:rPr lang="en-GB" sz="3600" dirty="0" smtClean="0"/>
              <a:t>bringing together </a:t>
            </a:r>
            <a:r>
              <a:rPr lang="en-GB" sz="3600" dirty="0" smtClean="0">
                <a:hlinkClick r:id="rId6" action="ppaction://hlinkfile" tooltip="Water management"/>
              </a:rPr>
              <a:t>water </a:t>
            </a:r>
            <a:r>
              <a:rPr lang="en-GB" sz="3600" dirty="0">
                <a:hlinkClick r:id="rId6" action="ppaction://hlinkfile" tooltip="Water management"/>
              </a:rPr>
              <a:t>management</a:t>
            </a:r>
            <a:r>
              <a:rPr lang="en-GB" sz="3600" dirty="0"/>
              <a:t> </a:t>
            </a:r>
            <a:r>
              <a:rPr lang="en-GB" sz="3600" dirty="0" smtClean="0"/>
              <a:t>     and </a:t>
            </a:r>
            <a:r>
              <a:rPr lang="en-GB" sz="3600" dirty="0" smtClean="0">
                <a:hlinkClick r:id="rId7" action="ppaction://hlinkfile" tooltip="Green infrastructure"/>
              </a:rPr>
              <a:t>green </a:t>
            </a:r>
            <a:r>
              <a:rPr lang="en-GB" sz="3600" dirty="0">
                <a:hlinkClick r:id="rId7" action="ppaction://hlinkfile" tooltip="Green infrastructure"/>
              </a:rPr>
              <a:t>infrastructure</a:t>
            </a:r>
            <a:r>
              <a:rPr lang="en-GB" sz="3600" dirty="0"/>
              <a:t> </a:t>
            </a:r>
            <a:r>
              <a:rPr lang="en-GB" sz="2400" baseline="84000" dirty="0" smtClean="0"/>
              <a:t>1</a:t>
            </a:r>
            <a:endParaRPr lang="en-GB" sz="3600" dirty="0"/>
          </a:p>
        </p:txBody>
      </p:sp>
      <p:sp>
        <p:nvSpPr>
          <p:cNvPr id="3" name="TextBox 2"/>
          <p:cNvSpPr txBox="1"/>
          <p:nvPr/>
        </p:nvSpPr>
        <p:spPr>
          <a:xfrm>
            <a:off x="999986" y="6095037"/>
            <a:ext cx="7200800" cy="646331"/>
          </a:xfrm>
          <a:prstGeom prst="rect">
            <a:avLst/>
          </a:prstGeom>
          <a:solidFill>
            <a:schemeClr val="accent3">
              <a:lumMod val="60000"/>
              <a:lumOff val="40000"/>
            </a:schemeClr>
          </a:solidFill>
        </p:spPr>
        <p:txBody>
          <a:bodyPr wrap="square" rtlCol="0">
            <a:spAutoFit/>
          </a:bodyPr>
          <a:lstStyle/>
          <a:p>
            <a:r>
              <a:rPr lang="en-GB" dirty="0" smtClean="0"/>
              <a:t>Hoyer</a:t>
            </a:r>
            <a:r>
              <a:rPr lang="en-GB" dirty="0"/>
              <a:t>, J., </a:t>
            </a:r>
            <a:r>
              <a:rPr lang="en-GB" dirty="0" err="1"/>
              <a:t>Dickhaut</a:t>
            </a:r>
            <a:r>
              <a:rPr lang="en-GB" dirty="0"/>
              <a:t>, W., </a:t>
            </a:r>
            <a:r>
              <a:rPr lang="en-GB" dirty="0" err="1"/>
              <a:t>Kronawitter</a:t>
            </a:r>
            <a:r>
              <a:rPr lang="en-GB" dirty="0"/>
              <a:t>, L. and Weber B. 2011. </a:t>
            </a:r>
            <a:r>
              <a:rPr lang="en-GB" i="1" dirty="0"/>
              <a:t>Water Sensitive Urban Design</a:t>
            </a:r>
            <a:r>
              <a:rPr lang="en-GB" dirty="0"/>
              <a:t>. </a:t>
            </a:r>
            <a:r>
              <a:rPr lang="en-GB" dirty="0" err="1"/>
              <a:t>Jovis</a:t>
            </a:r>
            <a:r>
              <a:rPr lang="en-GB" dirty="0"/>
              <a:t>, University of </a:t>
            </a:r>
            <a:r>
              <a:rPr lang="en-GB" dirty="0" smtClean="0"/>
              <a:t>Hamburg.</a:t>
            </a:r>
            <a:endParaRPr lang="en-GB" dirty="0"/>
          </a:p>
        </p:txBody>
      </p:sp>
      <p:sp>
        <p:nvSpPr>
          <p:cNvPr id="4" name="Rectangle 3"/>
          <p:cNvSpPr/>
          <p:nvPr/>
        </p:nvSpPr>
        <p:spPr>
          <a:xfrm>
            <a:off x="0" y="44624"/>
            <a:ext cx="9144000" cy="584775"/>
          </a:xfrm>
          <a:prstGeom prst="rect">
            <a:avLst/>
          </a:prstGeom>
        </p:spPr>
        <p:txBody>
          <a:bodyPr wrap="square">
            <a:spAutoFit/>
          </a:bodyPr>
          <a:lstStyle/>
          <a:p>
            <a:pPr algn="ctr"/>
            <a:r>
              <a:rPr lang="en-GB" sz="3200" b="1" dirty="0">
                <a:hlinkClick r:id="rId8"/>
              </a:rPr>
              <a:t>http://</a:t>
            </a:r>
            <a:r>
              <a:rPr lang="en-GB" sz="3200" b="1" dirty="0" smtClean="0">
                <a:hlinkClick r:id="rId8"/>
              </a:rPr>
              <a:t>en.wikipedia.org/wiki/Blue-Green_Cities</a:t>
            </a:r>
            <a:r>
              <a:rPr lang="en-GB" sz="3200" b="1" dirty="0" smtClean="0"/>
              <a:t> </a:t>
            </a:r>
            <a:endParaRPr lang="en-GB" sz="3200" b="1" dirty="0"/>
          </a:p>
        </p:txBody>
      </p:sp>
    </p:spTree>
    <p:extLst>
      <p:ext uri="{BB962C8B-B14F-4D97-AF65-F5344CB8AC3E}">
        <p14:creationId xmlns:p14="http://schemas.microsoft.com/office/powerpoint/2010/main" val="1715219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2000"/>
                                        <p:tgtEl>
                                          <p:spTgt spid="2050"/>
                                        </p:tgtEl>
                                      </p:cBhvr>
                                    </p:animEffect>
                                  </p:childTnLst>
                                </p:cTn>
                              </p:par>
                              <p:par>
                                <p:cTn id="11" presetID="10" presetClass="entr" presetSubtype="0" fill="hold" nodeType="withEffect">
                                  <p:stCondLst>
                                    <p:cond delay="0"/>
                                  </p:stCondLst>
                                  <p:childTnLst>
                                    <p:set>
                                      <p:cBhvr>
                                        <p:cTn id="12" dur="1" fill="hold">
                                          <p:stCondLst>
                                            <p:cond delay="0"/>
                                          </p:stCondLst>
                                        </p:cTn>
                                        <p:tgtEl>
                                          <p:spTgt spid="2051"/>
                                        </p:tgtEl>
                                        <p:attrNameLst>
                                          <p:attrName>style.visibility</p:attrName>
                                        </p:attrNameLst>
                                      </p:cBhvr>
                                      <p:to>
                                        <p:strVal val="visible"/>
                                      </p:to>
                                    </p:set>
                                    <p:animEffect transition="in" filter="fade">
                                      <p:cBhvr>
                                        <p:cTn id="13" dur="2000"/>
                                        <p:tgtEl>
                                          <p:spTgt spid="2051"/>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1000" fill="hold"/>
                                        <p:tgtEl>
                                          <p:spTgt spid="2"/>
                                        </p:tgtEl>
                                        <p:attrNameLst>
                                          <p:attrName>ppt_w</p:attrName>
                                        </p:attrNameLst>
                                      </p:cBhvr>
                                      <p:tavLst>
                                        <p:tav tm="0">
                                          <p:val>
                                            <p:fltVal val="0"/>
                                          </p:val>
                                        </p:tav>
                                        <p:tav tm="100000">
                                          <p:val>
                                            <p:strVal val="#ppt_w"/>
                                          </p:val>
                                        </p:tav>
                                      </p:tavLst>
                                    </p:anim>
                                    <p:anim calcmode="lin" valueType="num">
                                      <p:cBhvr>
                                        <p:cTn id="19" dur="1000" fill="hold"/>
                                        <p:tgtEl>
                                          <p:spTgt spid="2"/>
                                        </p:tgtEl>
                                        <p:attrNameLst>
                                          <p:attrName>ppt_h</p:attrName>
                                        </p:attrNameLst>
                                      </p:cBhvr>
                                      <p:tavLst>
                                        <p:tav tm="0">
                                          <p:val>
                                            <p:fltVal val="0"/>
                                          </p:val>
                                        </p:tav>
                                        <p:tav tm="100000">
                                          <p:val>
                                            <p:strVal val="#ppt_h"/>
                                          </p:val>
                                        </p:tav>
                                      </p:tavLst>
                                    </p:anim>
                                    <p:animEffect transition="in" filter="fade">
                                      <p:cBhvr>
                                        <p:cTn id="20" dur="1000"/>
                                        <p:tgtEl>
                                          <p:spTgt spid="2"/>
                                        </p:tgtEl>
                                      </p:cBhvr>
                                    </p:animEffect>
                                  </p:childTnLst>
                                </p:cTn>
                              </p:par>
                            </p:childTnLst>
                          </p:cTn>
                        </p:par>
                        <p:par>
                          <p:cTn id="21" fill="hold">
                            <p:stCondLst>
                              <p:cond delay="1000"/>
                            </p:stCondLst>
                            <p:childTnLst>
                              <p:par>
                                <p:cTn id="22" presetID="10" presetClass="entr" presetSubtype="0" fill="hold" grpId="0" nodeType="afterEffect">
                                  <p:stCondLst>
                                    <p:cond delay="100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9141" y="670706"/>
            <a:ext cx="8865347" cy="6214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1"/>
          <p:cNvSpPr txBox="1">
            <a:spLocks/>
          </p:cNvSpPr>
          <p:nvPr/>
        </p:nvSpPr>
        <p:spPr>
          <a:xfrm>
            <a:off x="107504" y="116632"/>
            <a:ext cx="8928992" cy="79208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3200" dirty="0" smtClean="0">
                <a:solidFill>
                  <a:schemeClr val="tx2"/>
                </a:solidFill>
              </a:rPr>
              <a:t>Blue-Green Options: </a:t>
            </a:r>
            <a:r>
              <a:rPr lang="en-GB" sz="3200" b="1" i="1" dirty="0" smtClean="0">
                <a:solidFill>
                  <a:schemeClr val="tx2"/>
                </a:solidFill>
              </a:rPr>
              <a:t>Environmental performance</a:t>
            </a:r>
            <a:r>
              <a:rPr lang="en-GB" sz="3200" i="1" dirty="0" smtClean="0">
                <a:solidFill>
                  <a:schemeClr val="tx2"/>
                </a:solidFill>
              </a:rPr>
              <a:t> </a:t>
            </a:r>
            <a:endParaRPr lang="en-GB" sz="3200" i="1" dirty="0">
              <a:solidFill>
                <a:schemeClr val="tx2"/>
              </a:solidFill>
            </a:endParaRPr>
          </a:p>
        </p:txBody>
      </p:sp>
    </p:spTree>
    <p:extLst>
      <p:ext uri="{BB962C8B-B14F-4D97-AF65-F5344CB8AC3E}">
        <p14:creationId xmlns:p14="http://schemas.microsoft.com/office/powerpoint/2010/main" val="2841473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652120" y="1268760"/>
            <a:ext cx="3240628" cy="35183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Cloud Callout 8"/>
          <p:cNvSpPr/>
          <p:nvPr/>
        </p:nvSpPr>
        <p:spPr>
          <a:xfrm>
            <a:off x="6660232" y="110415"/>
            <a:ext cx="2483768" cy="1431220"/>
          </a:xfrm>
          <a:prstGeom prst="cloudCallout">
            <a:avLst>
              <a:gd name="adj1" fmla="val -25654"/>
              <a:gd name="adj2" fmla="val 8836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500" dirty="0" smtClean="0"/>
              <a:t>Storm </a:t>
            </a:r>
            <a:r>
              <a:rPr lang="en-GB" sz="1500" dirty="0"/>
              <a:t>water </a:t>
            </a:r>
            <a:r>
              <a:rPr lang="en-GB" sz="1500" dirty="0" smtClean="0"/>
              <a:t>as </a:t>
            </a:r>
            <a:r>
              <a:rPr lang="en-GB" sz="1500" dirty="0"/>
              <a:t>a resource </a:t>
            </a:r>
            <a:r>
              <a:rPr lang="en-GB" sz="1500" dirty="0" smtClean="0"/>
              <a:t>   </a:t>
            </a:r>
          </a:p>
          <a:p>
            <a:pPr algn="ctr"/>
            <a:r>
              <a:rPr lang="en-GB" sz="1500" dirty="0" smtClean="0"/>
              <a:t>(</a:t>
            </a:r>
            <a:r>
              <a:rPr lang="en-GB" sz="1500" dirty="0"/>
              <a:t>not </a:t>
            </a:r>
            <a:r>
              <a:rPr lang="en-GB" sz="1500" dirty="0" smtClean="0"/>
              <a:t>just a hazard)</a:t>
            </a:r>
            <a:endParaRPr lang="en-GB" sz="1500" dirty="0"/>
          </a:p>
        </p:txBody>
      </p:sp>
      <p:sp>
        <p:nvSpPr>
          <p:cNvPr id="8" name="Title 1"/>
          <p:cNvSpPr txBox="1">
            <a:spLocks/>
          </p:cNvSpPr>
          <p:nvPr/>
        </p:nvSpPr>
        <p:spPr>
          <a:xfrm>
            <a:off x="0" y="116632"/>
            <a:ext cx="9036496" cy="79208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200" dirty="0" smtClean="0">
                <a:solidFill>
                  <a:schemeClr val="tx2"/>
                </a:solidFill>
              </a:rPr>
              <a:t>Blue-Green Options: </a:t>
            </a:r>
            <a:r>
              <a:rPr lang="en-GB" sz="3200" b="1" i="1" dirty="0" smtClean="0">
                <a:solidFill>
                  <a:schemeClr val="tx2"/>
                </a:solidFill>
              </a:rPr>
              <a:t>Social performance</a:t>
            </a:r>
            <a:endParaRPr lang="en-GB" sz="3200" b="1" i="1" dirty="0">
              <a:solidFill>
                <a:schemeClr val="tx2"/>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67544" y="901598"/>
            <a:ext cx="4944165" cy="3705742"/>
          </a:xfrm>
          <a:prstGeom prst="rect">
            <a:avLst/>
          </a:prstGeom>
        </p:spPr>
      </p:pic>
      <p:pic>
        <p:nvPicPr>
          <p:cNvPr id="3"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7543" y="911222"/>
            <a:ext cx="4944165" cy="3696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670624" y="911222"/>
            <a:ext cx="3222124" cy="3875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107504" y="110415"/>
            <a:ext cx="8505825" cy="584775"/>
          </a:xfrm>
          <a:prstGeom prst="rect">
            <a:avLst/>
          </a:prstGeom>
          <a:solidFill>
            <a:schemeClr val="bg1"/>
          </a:solidFill>
        </p:spPr>
        <p:txBody>
          <a:bodyPr wrap="square" rtlCol="0">
            <a:spAutoFit/>
          </a:bodyPr>
          <a:lstStyle/>
          <a:p>
            <a:pPr lvl="0"/>
            <a:r>
              <a:rPr lang="en-GB" sz="3200" dirty="0" smtClean="0">
                <a:solidFill>
                  <a:srgbClr val="1F497D"/>
                </a:solidFill>
              </a:rPr>
              <a:t>Grey-Green </a:t>
            </a:r>
            <a:r>
              <a:rPr lang="en-GB" sz="3200" dirty="0">
                <a:solidFill>
                  <a:srgbClr val="1F497D"/>
                </a:solidFill>
              </a:rPr>
              <a:t>Options: </a:t>
            </a:r>
            <a:r>
              <a:rPr lang="en-GB" sz="3200" b="1" i="1" dirty="0" smtClean="0">
                <a:solidFill>
                  <a:srgbClr val="1F497D"/>
                </a:solidFill>
              </a:rPr>
              <a:t>Social </a:t>
            </a:r>
            <a:r>
              <a:rPr lang="en-GB" sz="3200" b="1" i="1" dirty="0">
                <a:solidFill>
                  <a:srgbClr val="1F497D"/>
                </a:solidFill>
              </a:rPr>
              <a:t>performance</a:t>
            </a:r>
            <a:r>
              <a:rPr lang="en-GB" sz="3200" i="1" dirty="0">
                <a:solidFill>
                  <a:srgbClr val="1F497D"/>
                </a:solidFill>
              </a:rPr>
              <a:t> </a:t>
            </a:r>
          </a:p>
        </p:txBody>
      </p:sp>
    </p:spTree>
    <p:extLst>
      <p:ext uri="{BB962C8B-B14F-4D97-AF65-F5344CB8AC3E}">
        <p14:creationId xmlns:p14="http://schemas.microsoft.com/office/powerpoint/2010/main" val="3998796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500"/>
                                        <p:tgtEl>
                                          <p:spTgt spid="3"/>
                                        </p:tgtEl>
                                      </p:cBhvr>
                                    </p:animEffect>
                                    <p:set>
                                      <p:cBhvr>
                                        <p:cTn id="7" dur="1" fill="hold">
                                          <p:stCondLst>
                                            <p:cond delay="1499"/>
                                          </p:stCondLst>
                                        </p:cTn>
                                        <p:tgtEl>
                                          <p:spTgt spid="3"/>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1500"/>
                                        <p:tgtEl>
                                          <p:spTgt spid="12"/>
                                        </p:tgtEl>
                                      </p:cBhvr>
                                    </p:animEffect>
                                    <p:set>
                                      <p:cBhvr>
                                        <p:cTn id="10" dur="1" fill="hold">
                                          <p:stCondLst>
                                            <p:cond delay="1499"/>
                                          </p:stCondLst>
                                        </p:cTn>
                                        <p:tgtEl>
                                          <p:spTgt spid="12"/>
                                        </p:tgtEl>
                                        <p:attrNameLst>
                                          <p:attrName>style.visibility</p:attrName>
                                        </p:attrNameLst>
                                      </p:cBhvr>
                                      <p:to>
                                        <p:strVal val="hidden"/>
                                      </p:to>
                                    </p:set>
                                  </p:childTnLst>
                                </p:cTn>
                              </p:par>
                              <p:par>
                                <p:cTn id="11" presetID="10" presetClass="exit" presetSubtype="0" fill="hold" nodeType="withEffect">
                                  <p:stCondLst>
                                    <p:cond delay="2500"/>
                                  </p:stCondLst>
                                  <p:childTnLst>
                                    <p:animEffect transition="out" filter="fade">
                                      <p:cBhvr>
                                        <p:cTn id="12" dur="1500"/>
                                        <p:tgtEl>
                                          <p:spTgt spid="2052"/>
                                        </p:tgtEl>
                                      </p:cBhvr>
                                    </p:animEffect>
                                    <p:set>
                                      <p:cBhvr>
                                        <p:cTn id="13" dur="1" fill="hold">
                                          <p:stCondLst>
                                            <p:cond delay="1499"/>
                                          </p:stCondLst>
                                        </p:cTn>
                                        <p:tgtEl>
                                          <p:spTgt spid="2052"/>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2553" y="116632"/>
            <a:ext cx="6649687" cy="4598201"/>
          </a:xfrm>
          <a:prstGeom prst="rect">
            <a:avLst/>
          </a:prstGeom>
          <a:noFill/>
          <a:ln w="9525">
            <a:noFill/>
            <a:miter lim="800000"/>
            <a:headEnd/>
            <a:tailEnd/>
          </a:ln>
        </p:spPr>
      </p:pic>
      <p:sp>
        <p:nvSpPr>
          <p:cNvPr id="31" name="Rectangle 30"/>
          <p:cNvSpPr/>
          <p:nvPr/>
        </p:nvSpPr>
        <p:spPr>
          <a:xfrm>
            <a:off x="76956" y="6516052"/>
            <a:ext cx="8942119" cy="369332"/>
          </a:xfrm>
          <a:prstGeom prst="rect">
            <a:avLst/>
          </a:prstGeom>
        </p:spPr>
        <p:txBody>
          <a:bodyPr wrap="square">
            <a:spAutoFit/>
          </a:bodyPr>
          <a:lstStyle/>
          <a:p>
            <a:r>
              <a:rPr lang="en-GB" sz="1200" dirty="0" err="1" smtClean="0"/>
              <a:t>Fratini</a:t>
            </a:r>
            <a:r>
              <a:rPr lang="en-GB" sz="1200" dirty="0" smtClean="0"/>
              <a:t> et al.,(2012) Three </a:t>
            </a:r>
            <a:r>
              <a:rPr lang="en-GB" sz="1200" dirty="0"/>
              <a:t>Points Approach (3PA) for urban flood risk </a:t>
            </a:r>
            <a:r>
              <a:rPr lang="en-GB" sz="1200" dirty="0" smtClean="0"/>
              <a:t>management</a:t>
            </a:r>
            <a:r>
              <a:rPr lang="en-GB" dirty="0"/>
              <a:t>.</a:t>
            </a:r>
            <a:endParaRPr lang="en-GB" dirty="0" smtClean="0"/>
          </a:p>
        </p:txBody>
      </p:sp>
      <p:grpSp>
        <p:nvGrpSpPr>
          <p:cNvPr id="32" name="Group 31"/>
          <p:cNvGrpSpPr/>
          <p:nvPr/>
        </p:nvGrpSpPr>
        <p:grpSpPr>
          <a:xfrm>
            <a:off x="7035918" y="116632"/>
            <a:ext cx="1927797" cy="5366036"/>
            <a:chOff x="7500236" y="807226"/>
            <a:chExt cx="1501260" cy="5366036"/>
          </a:xfrm>
        </p:grpSpPr>
        <p:grpSp>
          <p:nvGrpSpPr>
            <p:cNvPr id="33" name="Group 32"/>
            <p:cNvGrpSpPr/>
            <p:nvPr/>
          </p:nvGrpSpPr>
          <p:grpSpPr>
            <a:xfrm>
              <a:off x="7500236" y="807226"/>
              <a:ext cx="1332015" cy="5366036"/>
              <a:chOff x="7500236" y="807226"/>
              <a:chExt cx="1332015" cy="5366036"/>
            </a:xfrm>
          </p:grpSpPr>
          <p:sp>
            <p:nvSpPr>
              <p:cNvPr id="35" name="TextBox 34"/>
              <p:cNvSpPr txBox="1"/>
              <p:nvPr/>
            </p:nvSpPr>
            <p:spPr>
              <a:xfrm>
                <a:off x="7500236" y="807226"/>
                <a:ext cx="1332015" cy="954107"/>
              </a:xfrm>
              <a:prstGeom prst="rect">
                <a:avLst/>
              </a:prstGeom>
              <a:noFill/>
            </p:spPr>
            <p:txBody>
              <a:bodyPr wrap="square" rtlCol="0">
                <a:spAutoFit/>
              </a:bodyPr>
              <a:lstStyle/>
              <a:p>
                <a:pPr algn="ctr"/>
                <a:r>
                  <a:rPr lang="en-GB" sz="2800" b="1" dirty="0" smtClean="0">
                    <a:solidFill>
                      <a:srgbClr val="0070C0"/>
                    </a:solidFill>
                  </a:rPr>
                  <a:t>Blue </a:t>
                </a:r>
              </a:p>
              <a:p>
                <a:pPr algn="ctr"/>
                <a:r>
                  <a:rPr lang="en-GB" sz="2800" b="1" dirty="0" smtClean="0">
                    <a:solidFill>
                      <a:srgbClr val="0070C0"/>
                    </a:solidFill>
                  </a:rPr>
                  <a:t>Condition</a:t>
                </a:r>
                <a:r>
                  <a:rPr lang="en-GB" sz="2800" b="1" dirty="0" smtClean="0"/>
                  <a:t> </a:t>
                </a:r>
                <a:endParaRPr lang="en-GB" sz="2800" b="1" dirty="0"/>
              </a:p>
            </p:txBody>
          </p:sp>
          <p:sp>
            <p:nvSpPr>
              <p:cNvPr id="36" name="TextBox 35"/>
              <p:cNvSpPr txBox="1"/>
              <p:nvPr/>
            </p:nvSpPr>
            <p:spPr>
              <a:xfrm>
                <a:off x="7500236" y="5219155"/>
                <a:ext cx="1270660" cy="954107"/>
              </a:xfrm>
              <a:prstGeom prst="rect">
                <a:avLst/>
              </a:prstGeom>
              <a:noFill/>
            </p:spPr>
            <p:txBody>
              <a:bodyPr wrap="square" rtlCol="0">
                <a:spAutoFit/>
              </a:bodyPr>
              <a:lstStyle/>
              <a:p>
                <a:pPr algn="ctr"/>
                <a:r>
                  <a:rPr lang="en-GB" sz="2800" b="1" dirty="0" smtClean="0">
                    <a:solidFill>
                      <a:srgbClr val="006600"/>
                    </a:solidFill>
                  </a:rPr>
                  <a:t>Green </a:t>
                </a:r>
              </a:p>
              <a:p>
                <a:pPr algn="ctr"/>
                <a:r>
                  <a:rPr lang="en-GB" sz="2800" b="1" dirty="0" smtClean="0">
                    <a:solidFill>
                      <a:srgbClr val="006600"/>
                    </a:solidFill>
                  </a:rPr>
                  <a:t>Condition </a:t>
                </a:r>
                <a:endParaRPr lang="en-GB" sz="2800" b="1" dirty="0">
                  <a:solidFill>
                    <a:srgbClr val="006600"/>
                  </a:solidFill>
                </a:endParaRPr>
              </a:p>
            </p:txBody>
          </p:sp>
        </p:grpSp>
        <p:cxnSp>
          <p:nvCxnSpPr>
            <p:cNvPr id="34" name="Straight Arrow Connector 33"/>
            <p:cNvCxnSpPr/>
            <p:nvPr/>
          </p:nvCxnSpPr>
          <p:spPr>
            <a:xfrm>
              <a:off x="8977745" y="1971304"/>
              <a:ext cx="23751" cy="3396343"/>
            </a:xfrm>
            <a:prstGeom prst="straightConnector1">
              <a:avLst/>
            </a:prstGeom>
            <a:ln w="22225">
              <a:headEnd type="arrow"/>
              <a:tailEnd type="arrow"/>
            </a:ln>
          </p:spPr>
          <p:style>
            <a:lnRef idx="1">
              <a:schemeClr val="accent1"/>
            </a:lnRef>
            <a:fillRef idx="0">
              <a:schemeClr val="accent1"/>
            </a:fillRef>
            <a:effectRef idx="0">
              <a:schemeClr val="accent1"/>
            </a:effectRef>
            <a:fontRef idx="minor">
              <a:schemeClr val="tx1"/>
            </a:fontRef>
          </p:style>
        </p:cxnSp>
      </p:grpSp>
      <p:sp>
        <p:nvSpPr>
          <p:cNvPr id="37" name="TextBox 36"/>
          <p:cNvSpPr txBox="1"/>
          <p:nvPr/>
        </p:nvSpPr>
        <p:spPr>
          <a:xfrm>
            <a:off x="6828309" y="2224305"/>
            <a:ext cx="2078182" cy="1169551"/>
          </a:xfrm>
          <a:prstGeom prst="rect">
            <a:avLst/>
          </a:prstGeom>
          <a:noFill/>
        </p:spPr>
        <p:txBody>
          <a:bodyPr wrap="square" rtlCol="0">
            <a:spAutoFit/>
          </a:bodyPr>
          <a:lstStyle/>
          <a:p>
            <a:pPr marL="342900" indent="-342900">
              <a:buFont typeface="+mj-lt"/>
              <a:buAutoNum type="arabicPeriod"/>
            </a:pPr>
            <a:r>
              <a:rPr lang="en-GB" sz="1400" b="1" i="1" dirty="0" smtClean="0"/>
              <a:t>Blue-Green infrastructure provides required level of service for flood defence.</a:t>
            </a:r>
            <a:endParaRPr lang="en-GB" sz="1400" b="1" i="1" dirty="0"/>
          </a:p>
        </p:txBody>
      </p:sp>
      <p:grpSp>
        <p:nvGrpSpPr>
          <p:cNvPr id="8" name="Group 7"/>
          <p:cNvGrpSpPr/>
          <p:nvPr/>
        </p:nvGrpSpPr>
        <p:grpSpPr>
          <a:xfrm>
            <a:off x="29277" y="1000169"/>
            <a:ext cx="8903940" cy="4913383"/>
            <a:chOff x="29277" y="1000169"/>
            <a:chExt cx="8903940" cy="4913383"/>
          </a:xfrm>
        </p:grpSpPr>
        <p:sp>
          <p:nvSpPr>
            <p:cNvPr id="2" name="TextBox 1"/>
            <p:cNvSpPr txBox="1"/>
            <p:nvPr/>
          </p:nvSpPr>
          <p:spPr>
            <a:xfrm>
              <a:off x="29277" y="5482665"/>
              <a:ext cx="3378817" cy="430887"/>
            </a:xfrm>
            <a:prstGeom prst="rect">
              <a:avLst/>
            </a:prstGeom>
            <a:solidFill>
              <a:schemeClr val="bg1"/>
            </a:solidFill>
            <a:ln>
              <a:noFill/>
            </a:ln>
          </p:spPr>
          <p:txBody>
            <a:bodyPr wrap="square" rtlCol="0">
              <a:spAutoFit/>
            </a:bodyPr>
            <a:lstStyle/>
            <a:p>
              <a:r>
                <a:rPr lang="en-US" sz="2200" dirty="0" smtClean="0"/>
                <a:t>Designing for Exceedance</a:t>
              </a:r>
              <a:endParaRPr lang="en-US" sz="2200" dirty="0"/>
            </a:p>
          </p:txBody>
        </p:sp>
        <p:sp>
          <p:nvSpPr>
            <p:cNvPr id="38" name="TextBox 37"/>
            <p:cNvSpPr txBox="1"/>
            <p:nvPr/>
          </p:nvSpPr>
          <p:spPr>
            <a:xfrm>
              <a:off x="6840187" y="1000169"/>
              <a:ext cx="2093030" cy="1169551"/>
            </a:xfrm>
            <a:prstGeom prst="rect">
              <a:avLst/>
            </a:prstGeom>
            <a:noFill/>
          </p:spPr>
          <p:txBody>
            <a:bodyPr wrap="square" rtlCol="0">
              <a:spAutoFit/>
            </a:bodyPr>
            <a:lstStyle/>
            <a:p>
              <a:pPr marL="342900" indent="-342900">
                <a:buFont typeface="+mj-lt"/>
                <a:buAutoNum type="arabicPeriod" startAt="2"/>
              </a:pPr>
              <a:r>
                <a:rPr lang="en-GB" sz="1400" b="1" i="1" dirty="0" smtClean="0"/>
                <a:t>If extreme flooding occurs BGI  facilitates managed urban conveyance  and storage.</a:t>
              </a:r>
              <a:endParaRPr lang="en-GB" sz="1400" b="1" i="1" dirty="0"/>
            </a:p>
          </p:txBody>
        </p:sp>
      </p:grpSp>
      <p:grpSp>
        <p:nvGrpSpPr>
          <p:cNvPr id="9" name="Group 8"/>
          <p:cNvGrpSpPr/>
          <p:nvPr/>
        </p:nvGrpSpPr>
        <p:grpSpPr>
          <a:xfrm>
            <a:off x="2987822" y="3448441"/>
            <a:ext cx="5954295" cy="2465112"/>
            <a:chOff x="2987822" y="3448441"/>
            <a:chExt cx="5954295" cy="2465112"/>
          </a:xfrm>
        </p:grpSpPr>
        <p:sp>
          <p:nvSpPr>
            <p:cNvPr id="39" name="TextBox 38"/>
            <p:cNvSpPr txBox="1"/>
            <p:nvPr/>
          </p:nvSpPr>
          <p:spPr>
            <a:xfrm>
              <a:off x="6792683" y="3448441"/>
              <a:ext cx="2149434" cy="1169551"/>
            </a:xfrm>
            <a:prstGeom prst="rect">
              <a:avLst/>
            </a:prstGeom>
            <a:noFill/>
          </p:spPr>
          <p:txBody>
            <a:bodyPr wrap="square" rtlCol="0">
              <a:spAutoFit/>
            </a:bodyPr>
            <a:lstStyle/>
            <a:p>
              <a:pPr marL="342900" indent="-342900">
                <a:buFont typeface="+mj-lt"/>
                <a:buAutoNum type="arabicPeriod" startAt="3"/>
              </a:pPr>
              <a:r>
                <a:rPr lang="en-GB" sz="1400" b="1" i="1" dirty="0" smtClean="0"/>
                <a:t>Green infrastructure and spaces used on a daily basis by communities and ecosystems.	  </a:t>
              </a:r>
              <a:endParaRPr lang="en-GB" sz="1400" b="1" i="1" dirty="0"/>
            </a:p>
          </p:txBody>
        </p:sp>
        <p:sp>
          <p:nvSpPr>
            <p:cNvPr id="7" name="Rectangle 6"/>
            <p:cNvSpPr/>
            <p:nvPr/>
          </p:nvSpPr>
          <p:spPr>
            <a:xfrm>
              <a:off x="2987822" y="5482666"/>
              <a:ext cx="4405117" cy="430887"/>
            </a:xfrm>
            <a:prstGeom prst="rect">
              <a:avLst/>
            </a:prstGeom>
          </p:spPr>
          <p:txBody>
            <a:bodyPr wrap="none">
              <a:spAutoFit/>
            </a:bodyPr>
            <a:lstStyle/>
            <a:p>
              <a:pPr lvl="0"/>
              <a:r>
                <a:rPr lang="en-US" sz="2200" dirty="0">
                  <a:solidFill>
                    <a:prstClr val="black"/>
                  </a:solidFill>
                </a:rPr>
                <a:t>+ Designing for </a:t>
              </a:r>
              <a:r>
                <a:rPr lang="en-US" sz="2200" dirty="0" smtClean="0">
                  <a:solidFill>
                    <a:prstClr val="black"/>
                  </a:solidFill>
                </a:rPr>
                <a:t>non-flood conditions </a:t>
              </a:r>
              <a:endParaRPr lang="en-US" sz="2200" dirty="0">
                <a:solidFill>
                  <a:prstClr val="black"/>
                </a:solidFill>
              </a:endParaRPr>
            </a:p>
          </p:txBody>
        </p:sp>
      </p:grpSp>
      <p:sp>
        <p:nvSpPr>
          <p:cNvPr id="10" name="TextBox 9"/>
          <p:cNvSpPr txBox="1"/>
          <p:nvPr/>
        </p:nvSpPr>
        <p:spPr>
          <a:xfrm>
            <a:off x="4537902" y="5922064"/>
            <a:ext cx="4425813" cy="430887"/>
          </a:xfrm>
          <a:prstGeom prst="rect">
            <a:avLst/>
          </a:prstGeom>
          <a:noFill/>
        </p:spPr>
        <p:txBody>
          <a:bodyPr wrap="square" rtlCol="0">
            <a:spAutoFit/>
          </a:bodyPr>
          <a:lstStyle/>
          <a:p>
            <a:r>
              <a:rPr lang="en-US" sz="2200" dirty="0" smtClean="0"/>
              <a:t>= Benefits 24/7, 365 days a year……</a:t>
            </a:r>
            <a:endParaRPr lang="en-US" sz="2200" dirty="0"/>
          </a:p>
        </p:txBody>
      </p:sp>
    </p:spTree>
    <p:extLst>
      <p:ext uri="{BB962C8B-B14F-4D97-AF65-F5344CB8AC3E}">
        <p14:creationId xmlns:p14="http://schemas.microsoft.com/office/powerpoint/2010/main" val="1118955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p:cNvGrpSpPr/>
          <p:nvPr/>
        </p:nvGrpSpPr>
        <p:grpSpPr>
          <a:xfrm>
            <a:off x="2483768" y="1052735"/>
            <a:ext cx="3816424" cy="2666679"/>
            <a:chOff x="10592" y="1890321"/>
            <a:chExt cx="8676207" cy="3626909"/>
          </a:xfrm>
          <a:solidFill>
            <a:schemeClr val="accent5">
              <a:lumMod val="60000"/>
              <a:lumOff val="40000"/>
            </a:schemeClr>
          </a:solidFill>
          <a:scene3d>
            <a:camera prst="orthographicFront"/>
            <a:lightRig rig="threePt" dir="t">
              <a:rot lat="0" lon="0" rev="7500000"/>
            </a:lightRig>
          </a:scene3d>
        </p:grpSpPr>
        <p:sp>
          <p:nvSpPr>
            <p:cNvPr id="3" name="Rounded Rectangle 2"/>
            <p:cNvSpPr/>
            <p:nvPr/>
          </p:nvSpPr>
          <p:spPr>
            <a:xfrm>
              <a:off x="10592" y="1890321"/>
              <a:ext cx="8676207" cy="3626909"/>
            </a:xfrm>
            <a:prstGeom prst="roundRect">
              <a:avLst/>
            </a:prstGeom>
            <a:grpFill/>
            <a:ln>
              <a:no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4" name="Rounded Rectangle 4"/>
            <p:cNvSpPr/>
            <p:nvPr/>
          </p:nvSpPr>
          <p:spPr>
            <a:xfrm>
              <a:off x="187639" y="2067372"/>
              <a:ext cx="8355838" cy="3285818"/>
            </a:xfrm>
            <a:prstGeom prst="rect">
              <a:avLst/>
            </a:prstGeom>
            <a:noFill/>
            <a:ln>
              <a:noFill/>
            </a:ln>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3600" kern="1200" dirty="0" smtClean="0">
                  <a:solidFill>
                    <a:schemeClr val="tx1"/>
                  </a:solidFill>
                  <a:latin typeface="+mj-lt"/>
                </a:rPr>
                <a:t>Evaluate Multiple Flood Risk Benefits</a:t>
              </a:r>
              <a:endParaRPr lang="en-US" sz="3600" kern="1200" dirty="0">
                <a:solidFill>
                  <a:schemeClr val="tx1"/>
                </a:solidFill>
                <a:latin typeface="+mj-lt"/>
              </a:endParaRPr>
            </a:p>
          </p:txBody>
        </p:sp>
      </p:grpSp>
    </p:spTree>
    <p:extLst>
      <p:ext uri="{BB962C8B-B14F-4D97-AF65-F5344CB8AC3E}">
        <p14:creationId xmlns:p14="http://schemas.microsoft.com/office/powerpoint/2010/main" val="39771667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aphicFrame>
        <p:nvGraphicFramePr>
          <p:cNvPr id="11" name="Chart 10"/>
          <p:cNvGraphicFramePr>
            <a:graphicFrameLocks/>
          </p:cNvGraphicFramePr>
          <p:nvPr>
            <p:extLst>
              <p:ext uri="{D42A27DB-BD31-4B8C-83A1-F6EECF244321}">
                <p14:modId xmlns:p14="http://schemas.microsoft.com/office/powerpoint/2010/main" val="4065763028"/>
              </p:ext>
            </p:extLst>
          </p:nvPr>
        </p:nvGraphicFramePr>
        <p:xfrm>
          <a:off x="0" y="0"/>
          <a:ext cx="9036496" cy="5688632"/>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0" y="5768969"/>
            <a:ext cx="9144000" cy="830997"/>
          </a:xfrm>
          <a:prstGeom prst="rect">
            <a:avLst/>
          </a:prstGeom>
        </p:spPr>
        <p:txBody>
          <a:bodyPr wrap="square">
            <a:spAutoFit/>
          </a:bodyPr>
          <a:lstStyle/>
          <a:p>
            <a:pPr marL="285750" indent="-285750" algn="ctr" fontAlgn="auto">
              <a:defRPr/>
            </a:pPr>
            <a:r>
              <a:rPr lang="en-GB" sz="2400" dirty="0">
                <a:solidFill>
                  <a:schemeClr val="bg1"/>
                </a:solidFill>
              </a:rPr>
              <a:t>Direct </a:t>
            </a:r>
            <a:r>
              <a:rPr lang="en-GB" sz="2400" dirty="0" smtClean="0">
                <a:solidFill>
                  <a:schemeClr val="bg1"/>
                </a:solidFill>
              </a:rPr>
              <a:t>Damages  </a:t>
            </a:r>
            <a:r>
              <a:rPr lang="en-GB" sz="2400" dirty="0">
                <a:solidFill>
                  <a:schemeClr val="bg1"/>
                </a:solidFill>
              </a:rPr>
              <a:t>= £129 M </a:t>
            </a:r>
            <a:r>
              <a:rPr lang="en-GB" sz="2400" dirty="0" smtClean="0">
                <a:solidFill>
                  <a:schemeClr val="bg1"/>
                </a:solidFill>
              </a:rPr>
              <a:t>	 Indirect Damages </a:t>
            </a:r>
            <a:r>
              <a:rPr lang="en-GB" sz="2400" i="1" dirty="0" smtClean="0">
                <a:solidFill>
                  <a:schemeClr val="bg1"/>
                </a:solidFill>
              </a:rPr>
              <a:t>=</a:t>
            </a:r>
            <a:r>
              <a:rPr lang="en-GB" sz="2400" dirty="0" smtClean="0">
                <a:solidFill>
                  <a:schemeClr val="bg1"/>
                </a:solidFill>
              </a:rPr>
              <a:t> </a:t>
            </a:r>
            <a:r>
              <a:rPr lang="en-GB" sz="2400" dirty="0">
                <a:solidFill>
                  <a:schemeClr val="bg1"/>
                </a:solidFill>
              </a:rPr>
              <a:t>£102 </a:t>
            </a:r>
            <a:r>
              <a:rPr lang="en-GB" sz="2400" dirty="0" smtClean="0">
                <a:solidFill>
                  <a:schemeClr val="bg1"/>
                </a:solidFill>
              </a:rPr>
              <a:t>M </a:t>
            </a:r>
          </a:p>
          <a:p>
            <a:pPr marL="285750" indent="-285750" algn="ctr" fontAlgn="auto">
              <a:defRPr/>
            </a:pPr>
            <a:r>
              <a:rPr lang="en-GB" sz="2400" dirty="0" smtClean="0">
                <a:solidFill>
                  <a:schemeClr val="bg1"/>
                </a:solidFill>
              </a:rPr>
              <a:t>Trade </a:t>
            </a:r>
            <a:r>
              <a:rPr lang="en-GB" sz="2400" dirty="0">
                <a:solidFill>
                  <a:schemeClr val="bg1"/>
                </a:solidFill>
              </a:rPr>
              <a:t>and Business sectors </a:t>
            </a:r>
            <a:r>
              <a:rPr lang="en-GB" sz="2400" dirty="0" smtClean="0">
                <a:solidFill>
                  <a:schemeClr val="bg1"/>
                </a:solidFill>
              </a:rPr>
              <a:t>most </a:t>
            </a:r>
            <a:r>
              <a:rPr lang="en-GB" sz="2400" dirty="0">
                <a:solidFill>
                  <a:schemeClr val="bg1"/>
                </a:solidFill>
              </a:rPr>
              <a:t>affected</a:t>
            </a:r>
          </a:p>
        </p:txBody>
      </p:sp>
    </p:spTree>
    <p:extLst>
      <p:ext uri="{BB962C8B-B14F-4D97-AF65-F5344CB8AC3E}">
        <p14:creationId xmlns:p14="http://schemas.microsoft.com/office/powerpoint/2010/main" val="5019618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3" name="Chart 2"/>
          <p:cNvGraphicFramePr>
            <a:graphicFrameLocks/>
          </p:cNvGraphicFramePr>
          <p:nvPr>
            <p:extLst>
              <p:ext uri="{D42A27DB-BD31-4B8C-83A1-F6EECF244321}">
                <p14:modId xmlns:p14="http://schemas.microsoft.com/office/powerpoint/2010/main" val="1074326317"/>
              </p:ext>
            </p:extLst>
          </p:nvPr>
        </p:nvGraphicFramePr>
        <p:xfrm>
          <a:off x="251520" y="260648"/>
          <a:ext cx="8640960" cy="3744416"/>
        </p:xfrm>
        <a:graphic>
          <a:graphicData uri="http://schemas.openxmlformats.org/drawingml/2006/chart">
            <c:chart xmlns:c="http://schemas.openxmlformats.org/drawingml/2006/chart" xmlns:r="http://schemas.openxmlformats.org/officeDocument/2006/relationships" r:id="rId2"/>
          </a:graphicData>
        </a:graphic>
      </p:graphicFrame>
      <p:sp>
        <p:nvSpPr>
          <p:cNvPr id="2" name="Rectangle 1"/>
          <p:cNvSpPr/>
          <p:nvPr/>
        </p:nvSpPr>
        <p:spPr>
          <a:xfrm>
            <a:off x="683568" y="4077072"/>
            <a:ext cx="7776864" cy="430887"/>
          </a:xfrm>
          <a:prstGeom prst="rect">
            <a:avLst/>
          </a:prstGeom>
        </p:spPr>
        <p:txBody>
          <a:bodyPr wrap="square">
            <a:spAutoFit/>
          </a:bodyPr>
          <a:lstStyle/>
          <a:p>
            <a:pPr lvl="0" algn="ctr">
              <a:spcAft>
                <a:spcPts val="2000"/>
              </a:spcAft>
              <a:defRPr/>
            </a:pPr>
            <a:r>
              <a:rPr lang="en-GB" sz="2200" dirty="0">
                <a:solidFill>
                  <a:schemeClr val="bg1"/>
                </a:solidFill>
              </a:rPr>
              <a:t>It took about 14 months </a:t>
            </a:r>
            <a:r>
              <a:rPr lang="en-GB" sz="2200" dirty="0" smtClean="0">
                <a:solidFill>
                  <a:schemeClr val="bg1"/>
                </a:solidFill>
              </a:rPr>
              <a:t>for small </a:t>
            </a:r>
            <a:r>
              <a:rPr lang="en-GB" sz="2200" dirty="0">
                <a:solidFill>
                  <a:schemeClr val="bg1"/>
                </a:solidFill>
              </a:rPr>
              <a:t>businesses to recover</a:t>
            </a:r>
          </a:p>
        </p:txBody>
      </p:sp>
    </p:spTree>
    <p:extLst>
      <p:ext uri="{BB962C8B-B14F-4D97-AF65-F5344CB8AC3E}">
        <p14:creationId xmlns:p14="http://schemas.microsoft.com/office/powerpoint/2010/main" val="4226935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131840" y="14473"/>
            <a:ext cx="6552728" cy="6447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19672" y="4941168"/>
            <a:ext cx="2529050" cy="15205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98354" y="46601"/>
            <a:ext cx="4572000" cy="2369880"/>
          </a:xfrm>
          <a:prstGeom prst="rect">
            <a:avLst/>
          </a:prstGeom>
        </p:spPr>
        <p:txBody>
          <a:bodyPr>
            <a:spAutoFit/>
          </a:bodyPr>
          <a:lstStyle/>
          <a:p>
            <a:r>
              <a:rPr lang="en-US" sz="2800" b="1" dirty="0" err="1" smtClean="0">
                <a:solidFill>
                  <a:srgbClr val="000000"/>
                </a:solidFill>
              </a:rPr>
              <a:t>BeST</a:t>
            </a:r>
            <a:r>
              <a:rPr lang="en-US" sz="2800" b="1" dirty="0" smtClean="0">
                <a:solidFill>
                  <a:srgbClr val="000000"/>
                </a:solidFill>
              </a:rPr>
              <a:t>(Benefits </a:t>
            </a:r>
            <a:r>
              <a:rPr lang="en-US" sz="2800" b="1" dirty="0">
                <a:solidFill>
                  <a:srgbClr val="000000"/>
                </a:solidFill>
              </a:rPr>
              <a:t>of </a:t>
            </a:r>
            <a:r>
              <a:rPr lang="en-US" sz="2800" b="1" dirty="0" err="1">
                <a:solidFill>
                  <a:srgbClr val="000000"/>
                </a:solidFill>
              </a:rPr>
              <a:t>SuDS</a:t>
            </a:r>
            <a:r>
              <a:rPr lang="en-US" sz="2800" b="1" dirty="0">
                <a:solidFill>
                  <a:srgbClr val="000000"/>
                </a:solidFill>
              </a:rPr>
              <a:t> Tool</a:t>
            </a:r>
            <a:r>
              <a:rPr lang="en-US" sz="2800" b="1" dirty="0" smtClean="0">
                <a:solidFill>
                  <a:srgbClr val="000000"/>
                </a:solidFill>
              </a:rPr>
              <a:t>)</a:t>
            </a:r>
          </a:p>
          <a:p>
            <a:endParaRPr lang="en-US" sz="2400" b="1" i="1" dirty="0" smtClean="0">
              <a:solidFill>
                <a:srgbClr val="000000"/>
              </a:solidFill>
            </a:endParaRPr>
          </a:p>
          <a:p>
            <a:r>
              <a:rPr lang="en-US" sz="2400" b="1" i="1" dirty="0" smtClean="0">
                <a:solidFill>
                  <a:srgbClr val="000000"/>
                </a:solidFill>
              </a:rPr>
              <a:t>W045d </a:t>
            </a:r>
            <a:r>
              <a:rPr lang="en-US" sz="2400" b="1" i="1" dirty="0" err="1">
                <a:solidFill>
                  <a:srgbClr val="000000"/>
                </a:solidFill>
              </a:rPr>
              <a:t>BeST</a:t>
            </a:r>
            <a:r>
              <a:rPr lang="en-US" sz="2400" b="1" i="1" dirty="0">
                <a:solidFill>
                  <a:srgbClr val="000000"/>
                </a:solidFill>
              </a:rPr>
              <a:t>–User </a:t>
            </a:r>
            <a:r>
              <a:rPr lang="en-US" sz="2400" b="1" i="1" dirty="0" smtClean="0">
                <a:solidFill>
                  <a:srgbClr val="000000"/>
                </a:solidFill>
              </a:rPr>
              <a:t>Manual</a:t>
            </a:r>
          </a:p>
          <a:p>
            <a:endParaRPr lang="en-US" sz="2400" b="1" dirty="0" smtClean="0">
              <a:solidFill>
                <a:srgbClr val="000000"/>
              </a:solidFill>
            </a:endParaRPr>
          </a:p>
          <a:p>
            <a:r>
              <a:rPr lang="en-US" sz="2400" b="1" dirty="0" smtClean="0">
                <a:solidFill>
                  <a:srgbClr val="000000"/>
                </a:solidFill>
              </a:rPr>
              <a:t>Release </a:t>
            </a:r>
            <a:r>
              <a:rPr lang="en-US" sz="2400" b="1" dirty="0">
                <a:solidFill>
                  <a:srgbClr val="000000"/>
                </a:solidFill>
              </a:rPr>
              <a:t>version </a:t>
            </a:r>
            <a:endParaRPr lang="en-US" sz="2400" b="1" dirty="0" smtClean="0">
              <a:solidFill>
                <a:srgbClr val="000000"/>
              </a:solidFill>
            </a:endParaRPr>
          </a:p>
          <a:p>
            <a:r>
              <a:rPr lang="en-US" sz="2400" b="1" dirty="0" smtClean="0">
                <a:solidFill>
                  <a:srgbClr val="000000"/>
                </a:solidFill>
              </a:rPr>
              <a:t>1 July </a:t>
            </a:r>
            <a:r>
              <a:rPr lang="en-US" sz="2400" b="1" dirty="0">
                <a:solidFill>
                  <a:srgbClr val="000000"/>
                </a:solidFill>
              </a:rPr>
              <a:t>2015</a:t>
            </a:r>
            <a:endParaRPr lang="en-US" sz="2400" dirty="0"/>
          </a:p>
        </p:txBody>
      </p:sp>
      <p:sp>
        <p:nvSpPr>
          <p:cNvPr id="3" name="Rectangle 2"/>
          <p:cNvSpPr/>
          <p:nvPr/>
        </p:nvSpPr>
        <p:spPr>
          <a:xfrm>
            <a:off x="124834" y="6461701"/>
            <a:ext cx="6684055" cy="646331"/>
          </a:xfrm>
          <a:prstGeom prst="rect">
            <a:avLst/>
          </a:prstGeom>
        </p:spPr>
        <p:txBody>
          <a:bodyPr wrap="square">
            <a:spAutoFit/>
          </a:bodyPr>
          <a:lstStyle/>
          <a:p>
            <a:r>
              <a:rPr lang="en-US" dirty="0">
                <a:hlinkClick r:id="rId4"/>
              </a:rPr>
              <a:t>https://</a:t>
            </a:r>
            <a:r>
              <a:rPr lang="en-US" dirty="0" smtClean="0">
                <a:hlinkClick r:id="rId4"/>
              </a:rPr>
              <a:t>ciria.sharefile.com/share#view/9e79a9ddac8044b2</a:t>
            </a:r>
            <a:endParaRPr lang="en-US" dirty="0" smtClean="0"/>
          </a:p>
          <a:p>
            <a:endParaRPr lang="en-US" dirty="0"/>
          </a:p>
        </p:txBody>
      </p:sp>
      <p:pic>
        <p:nvPicPr>
          <p:cNvPr id="2052"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02316" y="2531413"/>
            <a:ext cx="1417356" cy="14133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134455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015" y="0"/>
            <a:ext cx="9003297" cy="6750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 Box 42"/>
          <p:cNvSpPr txBox="1">
            <a:spLocks noChangeArrowheads="1"/>
          </p:cNvSpPr>
          <p:nvPr/>
        </p:nvSpPr>
        <p:spPr bwMode="auto">
          <a:xfrm>
            <a:off x="-20015" y="6488668"/>
            <a:ext cx="9125114" cy="369332"/>
          </a:xfrm>
          <a:prstGeom prst="rect">
            <a:avLst/>
          </a:prstGeom>
          <a:solidFill>
            <a:schemeClr val="bg1"/>
          </a:solidFill>
          <a:ln>
            <a:noFill/>
          </a:ln>
          <a:extLst/>
        </p:spPr>
        <p:txBody>
          <a:bodyPr rot="0" vert="horz" wrap="square" lIns="91440" tIns="45720" rIns="91440" bIns="45720" anchor="t" anchorCtr="0" upright="1">
            <a:spAutoFit/>
          </a:bodyPr>
          <a:lstStyle/>
          <a:p>
            <a:pPr algn="just">
              <a:spcAft>
                <a:spcPts val="0"/>
              </a:spcAft>
            </a:pPr>
            <a:r>
              <a:rPr lang="en-GB" dirty="0" smtClean="0">
                <a:effectLst/>
                <a:ea typeface="MS Mincho"/>
                <a:cs typeface="Times New Roman"/>
              </a:rPr>
              <a:t>Example: flood </a:t>
            </a:r>
            <a:r>
              <a:rPr lang="en-GB" dirty="0">
                <a:effectLst/>
                <a:ea typeface="MS Mincho"/>
                <a:cs typeface="Times New Roman"/>
              </a:rPr>
              <a:t>mitigation and carbon sequestration </a:t>
            </a:r>
            <a:r>
              <a:rPr lang="en-GB" dirty="0" smtClean="0">
                <a:effectLst/>
                <a:ea typeface="MS Mincho"/>
                <a:cs typeface="Times New Roman"/>
              </a:rPr>
              <a:t>benefits, </a:t>
            </a:r>
            <a:r>
              <a:rPr lang="en-GB" dirty="0" err="1" smtClean="0">
                <a:effectLst/>
                <a:ea typeface="MS Mincho"/>
                <a:cs typeface="Times New Roman"/>
              </a:rPr>
              <a:t>Brunton</a:t>
            </a:r>
            <a:r>
              <a:rPr lang="en-GB" dirty="0" smtClean="0">
                <a:effectLst/>
                <a:ea typeface="MS Mincho"/>
                <a:cs typeface="Times New Roman"/>
              </a:rPr>
              <a:t> Park BGI, Newcastle</a:t>
            </a:r>
            <a:endParaRPr lang="en-GB" dirty="0">
              <a:effectLst/>
              <a:ea typeface="MS Mincho"/>
              <a:cs typeface="Times New Roman"/>
            </a:endParaRPr>
          </a:p>
        </p:txBody>
      </p:sp>
      <p:sp>
        <p:nvSpPr>
          <p:cNvPr id="2" name="TextBox 1"/>
          <p:cNvSpPr txBox="1"/>
          <p:nvPr/>
        </p:nvSpPr>
        <p:spPr>
          <a:xfrm>
            <a:off x="3227579" y="184284"/>
            <a:ext cx="5760639" cy="584775"/>
          </a:xfrm>
          <a:prstGeom prst="rect">
            <a:avLst/>
          </a:prstGeom>
          <a:solidFill>
            <a:schemeClr val="accent2">
              <a:lumMod val="20000"/>
              <a:lumOff val="80000"/>
            </a:schemeClr>
          </a:solidFill>
        </p:spPr>
        <p:txBody>
          <a:bodyPr wrap="square" rtlCol="0">
            <a:spAutoFit/>
          </a:bodyPr>
          <a:lstStyle/>
          <a:p>
            <a:pPr algn="r"/>
            <a:r>
              <a:rPr lang="en-GB" sz="3200" dirty="0" smtClean="0">
                <a:solidFill>
                  <a:srgbClr val="002060"/>
                </a:solidFill>
              </a:rPr>
              <a:t>Q-GIS Benefit Mapping Software</a:t>
            </a:r>
            <a:endParaRPr lang="en-GB" sz="3200" dirty="0">
              <a:solidFill>
                <a:srgbClr val="002060"/>
              </a:solidFill>
            </a:endParaRPr>
          </a:p>
        </p:txBody>
      </p:sp>
      <p:sp>
        <p:nvSpPr>
          <p:cNvPr id="5" name="Rectangle 4"/>
          <p:cNvSpPr/>
          <p:nvPr/>
        </p:nvSpPr>
        <p:spPr>
          <a:xfrm>
            <a:off x="832520" y="908720"/>
            <a:ext cx="8155698" cy="1723549"/>
          </a:xfrm>
          <a:prstGeom prst="rect">
            <a:avLst/>
          </a:prstGeom>
          <a:solidFill>
            <a:schemeClr val="bg1"/>
          </a:solidFill>
          <a:ln>
            <a:solidFill>
              <a:schemeClr val="tx1"/>
            </a:solidFill>
          </a:ln>
        </p:spPr>
        <p:txBody>
          <a:bodyPr wrap="square">
            <a:spAutoFit/>
          </a:bodyPr>
          <a:lstStyle/>
          <a:p>
            <a:pPr lvl="0"/>
            <a:r>
              <a:rPr lang="en-GB" sz="2800" dirty="0" smtClean="0"/>
              <a:t>The </a:t>
            </a:r>
            <a:r>
              <a:rPr lang="en-GB" sz="2800" dirty="0"/>
              <a:t>GIS </a:t>
            </a:r>
            <a:r>
              <a:rPr lang="en-GB" sz="2800" dirty="0" smtClean="0"/>
              <a:t>creates </a:t>
            </a:r>
            <a:r>
              <a:rPr lang="en-GB" sz="2800" i="1" dirty="0"/>
              <a:t>benefit layers</a:t>
            </a:r>
            <a:r>
              <a:rPr lang="en-GB" sz="2800" dirty="0"/>
              <a:t> based </a:t>
            </a:r>
            <a:r>
              <a:rPr lang="en-GB" sz="2800" dirty="0" smtClean="0"/>
              <a:t>on:</a:t>
            </a:r>
          </a:p>
          <a:p>
            <a:r>
              <a:rPr lang="en-GB" sz="600" dirty="0"/>
              <a:t> </a:t>
            </a:r>
          </a:p>
          <a:p>
            <a:pPr lvl="0"/>
            <a:r>
              <a:rPr lang="en-GB" sz="2400" b="1" dirty="0"/>
              <a:t>Benefit profile</a:t>
            </a:r>
            <a:r>
              <a:rPr lang="en-GB" sz="2400" dirty="0"/>
              <a:t>: </a:t>
            </a:r>
            <a:r>
              <a:rPr lang="en-GB" sz="2400" dirty="0" smtClean="0"/>
              <a:t>contextualised values related to ‘who benefits’</a:t>
            </a:r>
          </a:p>
          <a:p>
            <a:pPr lvl="0"/>
            <a:r>
              <a:rPr lang="en-GB" sz="2400" b="1" dirty="0" smtClean="0"/>
              <a:t>Benefit mapping</a:t>
            </a:r>
            <a:r>
              <a:rPr lang="en-GB" sz="2400" dirty="0" smtClean="0"/>
              <a:t>: </a:t>
            </a:r>
            <a:r>
              <a:rPr lang="en-GB" sz="2400" dirty="0"/>
              <a:t>spatial extent and </a:t>
            </a:r>
            <a:r>
              <a:rPr lang="en-GB" sz="2400" dirty="0" smtClean="0"/>
              <a:t>distribution </a:t>
            </a:r>
          </a:p>
          <a:p>
            <a:pPr lvl="0"/>
            <a:r>
              <a:rPr lang="en-GB" sz="2400" b="1" dirty="0" smtClean="0"/>
              <a:t>Benefit </a:t>
            </a:r>
            <a:r>
              <a:rPr lang="en-GB" sz="2400" b="1" dirty="0"/>
              <a:t>dependency</a:t>
            </a:r>
            <a:r>
              <a:rPr lang="en-GB" sz="2400" dirty="0"/>
              <a:t>: </a:t>
            </a:r>
            <a:r>
              <a:rPr lang="en-GB" sz="2400" dirty="0" smtClean="0"/>
              <a:t>complimentary </a:t>
            </a:r>
            <a:r>
              <a:rPr lang="en-GB" sz="2400" dirty="0"/>
              <a:t>and exclusivity of </a:t>
            </a:r>
            <a:r>
              <a:rPr lang="en-GB" sz="2400" dirty="0" smtClean="0"/>
              <a:t>impacts</a:t>
            </a:r>
            <a:endParaRPr lang="en-GB" sz="2400" dirty="0"/>
          </a:p>
        </p:txBody>
      </p:sp>
    </p:spTree>
    <p:extLst>
      <p:ext uri="{BB962C8B-B14F-4D97-AF65-F5344CB8AC3E}">
        <p14:creationId xmlns:p14="http://schemas.microsoft.com/office/powerpoint/2010/main" val="37274539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p:cNvGrpSpPr/>
          <p:nvPr/>
        </p:nvGrpSpPr>
        <p:grpSpPr>
          <a:xfrm>
            <a:off x="2411760" y="1268760"/>
            <a:ext cx="3960440" cy="2160240"/>
            <a:chOff x="4471111" y="617371"/>
            <a:chExt cx="4783133" cy="3067670"/>
          </a:xfrm>
          <a:solidFill>
            <a:srgbClr val="8DFDFA"/>
          </a:solidFill>
          <a:scene3d>
            <a:camera prst="orthographicFront"/>
            <a:lightRig rig="threePt" dir="t">
              <a:rot lat="0" lon="0" rev="7500000"/>
            </a:lightRig>
          </a:scene3d>
        </p:grpSpPr>
        <p:sp>
          <p:nvSpPr>
            <p:cNvPr id="4" name="Rounded Rectangle 3"/>
            <p:cNvSpPr/>
            <p:nvPr/>
          </p:nvSpPr>
          <p:spPr>
            <a:xfrm>
              <a:off x="4471111" y="617371"/>
              <a:ext cx="4783133" cy="3067670"/>
            </a:xfrm>
            <a:prstGeom prst="roundRect">
              <a:avLst/>
            </a:prstGeom>
            <a:grpFill/>
            <a:sp3d prstMaterial="plastic">
              <a:bevelT w="127000" h="25400" prst="relaxedInset"/>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5" name="Rounded Rectangle 4"/>
            <p:cNvSpPr/>
            <p:nvPr/>
          </p:nvSpPr>
          <p:spPr>
            <a:xfrm>
              <a:off x="4620862" y="767122"/>
              <a:ext cx="4483631" cy="2768168"/>
            </a:xfrm>
            <a:prstGeom prst="rect">
              <a:avLst/>
            </a:prstGeom>
            <a:grpFill/>
            <a:ln>
              <a:noFill/>
            </a:ln>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800" dirty="0" smtClean="0">
                  <a:solidFill>
                    <a:schemeClr val="tx1"/>
                  </a:solidFill>
                  <a:latin typeface="+mj-lt"/>
                </a:rPr>
                <a:t>Demonstration Case Study</a:t>
              </a:r>
              <a:endParaRPr lang="en-US" sz="2800" kern="1200" dirty="0">
                <a:solidFill>
                  <a:schemeClr val="tx1"/>
                </a:solidFill>
                <a:latin typeface="+mj-lt"/>
              </a:endParaRPr>
            </a:p>
          </p:txBody>
        </p:sp>
      </p:grpSp>
    </p:spTree>
    <p:extLst>
      <p:ext uri="{BB962C8B-B14F-4D97-AF65-F5344CB8AC3E}">
        <p14:creationId xmlns:p14="http://schemas.microsoft.com/office/powerpoint/2010/main" val="34431189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p:cNvGrpSpPr>
            <a:grpSpLocks noChangeAspect="1"/>
          </p:cNvGrpSpPr>
          <p:nvPr/>
        </p:nvGrpSpPr>
        <p:grpSpPr>
          <a:xfrm>
            <a:off x="474018" y="1700808"/>
            <a:ext cx="8200072" cy="2663534"/>
            <a:chOff x="0" y="0"/>
            <a:chExt cx="3895725" cy="1238250"/>
          </a:xfrm>
        </p:grpSpPr>
        <p:pic>
          <p:nvPicPr>
            <p:cNvPr id="4" name="Picture 3"/>
            <p:cNvPicPr>
              <a:picLocks noChangeAspect="1"/>
            </p:cNvPicPr>
            <p:nvPr/>
          </p:nvPicPr>
          <p:blipFill rotWithShape="1">
            <a:blip r:embed="rId3">
              <a:extLst>
                <a:ext uri="{28A0092B-C50C-407E-A947-70E740481C1C}">
                  <a14:useLocalDpi xmlns:a14="http://schemas.microsoft.com/office/drawing/2010/main"/>
                </a:ext>
              </a:extLst>
            </a:blip>
            <a:srcRect b="42982"/>
            <a:stretch/>
          </p:blipFill>
          <p:spPr bwMode="auto">
            <a:xfrm>
              <a:off x="0" y="0"/>
              <a:ext cx="3238500" cy="1238250"/>
            </a:xfrm>
            <a:prstGeom prst="rect">
              <a:avLst/>
            </a:prstGeom>
            <a:ln>
              <a:noFill/>
            </a:ln>
            <a:extLst>
              <a:ext uri="{53640926-AAD7-44D8-BBD7-CCE9431645EC}">
                <a14:shadowObscured xmlns:a14="http://schemas.microsoft.com/office/drawing/2010/main"/>
              </a:ext>
            </a:extLst>
          </p:spPr>
        </p:pic>
        <p:pic>
          <p:nvPicPr>
            <p:cNvPr id="5" name="Picture 4" descr="http://directory.eeao.org/files/imagecache/logo/logo/logo%20green%2072.jp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343275" y="219075"/>
              <a:ext cx="552450" cy="676275"/>
            </a:xfrm>
            <a:prstGeom prst="rect">
              <a:avLst/>
            </a:prstGeom>
            <a:noFill/>
            <a:ln>
              <a:noFill/>
            </a:ln>
          </p:spPr>
        </p:pic>
      </p:grpSp>
      <p:sp>
        <p:nvSpPr>
          <p:cNvPr id="7" name="Title 1"/>
          <p:cNvSpPr txBox="1">
            <a:spLocks/>
          </p:cNvSpPr>
          <p:nvPr/>
        </p:nvSpPr>
        <p:spPr>
          <a:xfrm>
            <a:off x="0" y="224362"/>
            <a:ext cx="9144000" cy="6597352"/>
          </a:xfrm>
          <a:prstGeom prst="rect">
            <a:avLst/>
          </a:prstGeom>
        </p:spPr>
        <p:txBody>
          <a:bodyPr anchor="t">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GB" sz="4000" dirty="0" smtClean="0"/>
              <a:t>Clean Water For All 2014</a:t>
            </a:r>
          </a:p>
          <a:p>
            <a:pPr algn="ctr"/>
            <a:endParaRPr lang="en-GB" sz="4000" dirty="0" smtClean="0"/>
          </a:p>
          <a:p>
            <a:pPr algn="ctr"/>
            <a:endParaRPr lang="en-GB" sz="4000" dirty="0"/>
          </a:p>
          <a:p>
            <a:pPr algn="ctr"/>
            <a:endParaRPr lang="en-GB" sz="4000" dirty="0" smtClean="0"/>
          </a:p>
          <a:p>
            <a:pPr algn="ctr"/>
            <a:endParaRPr lang="en-GB" sz="4000" dirty="0"/>
          </a:p>
          <a:p>
            <a:pPr algn="ctr"/>
            <a:endParaRPr lang="en-GB" sz="4000" dirty="0" smtClean="0"/>
          </a:p>
          <a:p>
            <a:pPr algn="ctr"/>
            <a:endParaRPr lang="en-GB" sz="4000" dirty="0"/>
          </a:p>
          <a:p>
            <a:pPr algn="ctr"/>
            <a:endParaRPr lang="en-GB" sz="4000" dirty="0" smtClean="0"/>
          </a:p>
          <a:p>
            <a:pPr algn="ctr"/>
            <a:endParaRPr lang="en-GB" sz="4000" dirty="0"/>
          </a:p>
          <a:p>
            <a:pPr algn="ctr"/>
            <a:endParaRPr lang="en-GB" sz="4000" dirty="0" smtClean="0"/>
          </a:p>
          <a:p>
            <a:pPr algn="ctr"/>
            <a:r>
              <a:rPr lang="en-GB" sz="2000" dirty="0">
                <a:hlinkClick r:id="rId5"/>
              </a:rPr>
              <a:t>http://</a:t>
            </a:r>
            <a:r>
              <a:rPr lang="en-GB" sz="2000" dirty="0" smtClean="0">
                <a:hlinkClick r:id="rId5"/>
              </a:rPr>
              <a:t>www.bluegreencities.ac.uk/bluegreencities/research/clean-water-for-all.aspx</a:t>
            </a:r>
            <a:endParaRPr lang="en-GB" sz="2000" dirty="0" smtClean="0"/>
          </a:p>
          <a:p>
            <a:pPr algn="ctr"/>
            <a:endParaRPr lang="en-GB" sz="4000" dirty="0" smtClean="0"/>
          </a:p>
        </p:txBody>
      </p:sp>
    </p:spTree>
    <p:extLst>
      <p:ext uri="{BB962C8B-B14F-4D97-AF65-F5344CB8AC3E}">
        <p14:creationId xmlns:p14="http://schemas.microsoft.com/office/powerpoint/2010/main" val="35348755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0" y="6093296"/>
            <a:ext cx="7956376" cy="764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074" name="Picture 2" descr="Z:\Website social media\FinalBGCImageWebsite.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77661" y="0"/>
            <a:ext cx="6218675" cy="6858000"/>
          </a:xfrm>
          <a:prstGeom prst="rect">
            <a:avLst/>
          </a:prstGeom>
          <a:noFill/>
          <a:ln w="19050">
            <a:noFill/>
          </a:ln>
          <a:extLst>
            <a:ext uri="{909E8E84-426E-40DD-AFC4-6F175D3DCCD1}">
              <a14:hiddenFill xmlns:a14="http://schemas.microsoft.com/office/drawing/2010/main">
                <a:solidFill>
                  <a:srgbClr val="FFFFFF"/>
                </a:solidFill>
              </a14:hiddenFill>
            </a:ext>
          </a:extLst>
        </p:spPr>
      </p:pic>
      <p:sp>
        <p:nvSpPr>
          <p:cNvPr id="2" name="Rectangle 1"/>
          <p:cNvSpPr/>
          <p:nvPr/>
        </p:nvSpPr>
        <p:spPr>
          <a:xfrm>
            <a:off x="3923928" y="6381328"/>
            <a:ext cx="288032"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683168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3421" y="724755"/>
            <a:ext cx="8860984" cy="36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1"/>
          <p:cNvSpPr txBox="1">
            <a:spLocks/>
          </p:cNvSpPr>
          <p:nvPr/>
        </p:nvSpPr>
        <p:spPr>
          <a:xfrm>
            <a:off x="115665" y="44624"/>
            <a:ext cx="9036496" cy="1143000"/>
          </a:xfrm>
          <a:prstGeom prst="rect">
            <a:avLst/>
          </a:prstGeom>
        </p:spPr>
        <p:txBody>
          <a:bodyPr anchor="t">
            <a:normAutofit fontScale="97500"/>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n-GB" sz="4100" b="1" dirty="0" smtClean="0"/>
              <a:t>Johnson Creek, Portland, Oregon, USA</a:t>
            </a:r>
            <a:endParaRPr lang="en-GB" sz="4100" b="1" dirty="0"/>
          </a:p>
        </p:txBody>
      </p:sp>
      <p:sp>
        <p:nvSpPr>
          <p:cNvPr id="2" name="TextBox 1"/>
          <p:cNvSpPr txBox="1"/>
          <p:nvPr/>
        </p:nvSpPr>
        <p:spPr>
          <a:xfrm>
            <a:off x="7207945" y="2411596"/>
            <a:ext cx="1900559" cy="738664"/>
          </a:xfrm>
          <a:prstGeom prst="rect">
            <a:avLst/>
          </a:prstGeom>
          <a:noFill/>
        </p:spPr>
        <p:txBody>
          <a:bodyPr wrap="square" rtlCol="0">
            <a:spAutoFit/>
          </a:bodyPr>
          <a:lstStyle/>
          <a:p>
            <a:r>
              <a:rPr lang="en-GB" sz="1400" i="1" dirty="0" smtClean="0"/>
              <a:t>Johnson Creek State of the Watershed Report 2012</a:t>
            </a:r>
            <a:endParaRPr lang="en-GB" sz="1400" i="1" dirty="0"/>
          </a:p>
        </p:txBody>
      </p:sp>
      <p:pic>
        <p:nvPicPr>
          <p:cNvPr id="1026"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5665" y="4325155"/>
            <a:ext cx="8948740" cy="2393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1642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Foster Floodplain Natural Area map"/>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31641" y="116632"/>
            <a:ext cx="8784976" cy="6001481"/>
          </a:xfrm>
          <a:prstGeom prst="rect">
            <a:avLst/>
          </a:prstGeom>
          <a:noFill/>
          <a:ln>
            <a:noFill/>
          </a:ln>
        </p:spPr>
      </p:pic>
      <p:sp>
        <p:nvSpPr>
          <p:cNvPr id="3" name="TextBox 2"/>
          <p:cNvSpPr txBox="1"/>
          <p:nvPr/>
        </p:nvSpPr>
        <p:spPr>
          <a:xfrm>
            <a:off x="231641" y="6118113"/>
            <a:ext cx="8784976" cy="461665"/>
          </a:xfrm>
          <a:prstGeom prst="rect">
            <a:avLst/>
          </a:prstGeom>
          <a:noFill/>
        </p:spPr>
        <p:txBody>
          <a:bodyPr wrap="square" rtlCol="0">
            <a:spAutoFit/>
          </a:bodyPr>
          <a:lstStyle/>
          <a:p>
            <a:r>
              <a:rPr lang="en-US" sz="2400" b="1" dirty="0" smtClean="0"/>
              <a:t>63 Flood prone properties acquired through </a:t>
            </a:r>
            <a:r>
              <a:rPr lang="en-US" sz="2400" b="1" i="1" dirty="0" smtClean="0"/>
              <a:t>Willing Sellers </a:t>
            </a:r>
            <a:r>
              <a:rPr lang="en-US" sz="2400" b="1" dirty="0" smtClean="0"/>
              <a:t>program</a:t>
            </a:r>
            <a:endParaRPr lang="en-US" sz="2400" b="1" dirty="0"/>
          </a:p>
        </p:txBody>
      </p:sp>
    </p:spTree>
    <p:extLst>
      <p:ext uri="{BB962C8B-B14F-4D97-AF65-F5344CB8AC3E}">
        <p14:creationId xmlns:p14="http://schemas.microsoft.com/office/powerpoint/2010/main" val="21234065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Box 10"/>
          <p:cNvSpPr txBox="1"/>
          <p:nvPr/>
        </p:nvSpPr>
        <p:spPr>
          <a:xfrm>
            <a:off x="5334475" y="4839524"/>
            <a:ext cx="1279241" cy="461653"/>
          </a:xfrm>
          <a:prstGeom prst="rect">
            <a:avLst/>
          </a:prstGeom>
          <a:noFill/>
        </p:spPr>
        <p:txBody>
          <a:bodyPr wrap="none" lIns="91430" tIns="45714" rIns="91430" bIns="45714" rtlCol="0">
            <a:spAutoFit/>
          </a:bodyPr>
          <a:lstStyle/>
          <a:p>
            <a:r>
              <a:rPr lang="en-GB" sz="2400" b="1" dirty="0"/>
              <a:t>500 year</a:t>
            </a:r>
          </a:p>
        </p:txBody>
      </p:sp>
      <p:sp>
        <p:nvSpPr>
          <p:cNvPr id="13" name="TextBox 12"/>
          <p:cNvSpPr txBox="1"/>
          <p:nvPr/>
        </p:nvSpPr>
        <p:spPr>
          <a:xfrm>
            <a:off x="1606267" y="4839525"/>
            <a:ext cx="1279241" cy="461653"/>
          </a:xfrm>
          <a:prstGeom prst="rect">
            <a:avLst/>
          </a:prstGeom>
          <a:noFill/>
        </p:spPr>
        <p:txBody>
          <a:bodyPr wrap="none" lIns="91430" tIns="45714" rIns="91430" bIns="45714" rtlCol="0">
            <a:spAutoFit/>
          </a:bodyPr>
          <a:lstStyle/>
          <a:p>
            <a:r>
              <a:rPr lang="en-GB" sz="2400" b="1" dirty="0"/>
              <a:t>100 year</a:t>
            </a:r>
          </a:p>
        </p:txBody>
      </p:sp>
      <p:sp>
        <p:nvSpPr>
          <p:cNvPr id="15" name="TextBox 14"/>
          <p:cNvSpPr txBox="1"/>
          <p:nvPr/>
        </p:nvSpPr>
        <p:spPr>
          <a:xfrm>
            <a:off x="5489966" y="162372"/>
            <a:ext cx="1123749" cy="461653"/>
          </a:xfrm>
          <a:prstGeom prst="rect">
            <a:avLst/>
          </a:prstGeom>
          <a:noFill/>
        </p:spPr>
        <p:txBody>
          <a:bodyPr wrap="none" lIns="91430" tIns="45714" rIns="91430" bIns="45714" rtlCol="0">
            <a:spAutoFit/>
          </a:bodyPr>
          <a:lstStyle/>
          <a:p>
            <a:r>
              <a:rPr lang="en-GB" sz="2400" b="1" dirty="0"/>
              <a:t>50 year</a:t>
            </a:r>
          </a:p>
        </p:txBody>
      </p:sp>
      <p:sp>
        <p:nvSpPr>
          <p:cNvPr id="17" name="TextBox 16"/>
          <p:cNvSpPr txBox="1"/>
          <p:nvPr/>
        </p:nvSpPr>
        <p:spPr>
          <a:xfrm>
            <a:off x="1739434" y="159689"/>
            <a:ext cx="1123749" cy="461653"/>
          </a:xfrm>
          <a:prstGeom prst="rect">
            <a:avLst/>
          </a:prstGeom>
          <a:noFill/>
        </p:spPr>
        <p:txBody>
          <a:bodyPr wrap="none" lIns="91430" tIns="45714" rIns="91430" bIns="45714" rtlCol="0">
            <a:spAutoFit/>
          </a:bodyPr>
          <a:lstStyle/>
          <a:p>
            <a:r>
              <a:rPr lang="en-GB" sz="2400" b="1" dirty="0"/>
              <a:t>10 year</a:t>
            </a:r>
          </a:p>
        </p:txBody>
      </p:sp>
      <p:pic>
        <p:nvPicPr>
          <p:cNvPr id="102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10738" y="544314"/>
            <a:ext cx="2381142" cy="2141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16016" y="585206"/>
            <a:ext cx="2448272" cy="2084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10738" y="2902660"/>
            <a:ext cx="2381142" cy="1965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701805" y="2794923"/>
            <a:ext cx="2504301" cy="2073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75667" y="1485909"/>
            <a:ext cx="8064896" cy="2400657"/>
          </a:xfrm>
          <a:prstGeom prst="rect">
            <a:avLst/>
          </a:prstGeom>
          <a:solidFill>
            <a:schemeClr val="accent1">
              <a:lumMod val="20000"/>
              <a:lumOff val="80000"/>
            </a:schemeClr>
          </a:solidFill>
          <a:ln>
            <a:solidFill>
              <a:srgbClr val="169AAC"/>
            </a:solidFill>
          </a:ln>
        </p:spPr>
        <p:txBody>
          <a:bodyPr wrap="square" rtlCol="0">
            <a:spAutoFit/>
          </a:bodyPr>
          <a:lstStyle/>
          <a:p>
            <a:pPr lvl="0" algn="ctr"/>
            <a:r>
              <a:rPr lang="en-GB" sz="4400" dirty="0">
                <a:ln>
                  <a:solidFill>
                    <a:srgbClr val="0070C0"/>
                  </a:solidFill>
                </a:ln>
                <a:solidFill>
                  <a:prstClr val="black"/>
                </a:solidFill>
              </a:rPr>
              <a:t>Flood peak reduction benefits are strong and  </a:t>
            </a:r>
            <a:r>
              <a:rPr lang="en-GB" sz="4400" b="1" dirty="0">
                <a:ln>
                  <a:solidFill>
                    <a:srgbClr val="0070C0"/>
                  </a:solidFill>
                </a:ln>
                <a:solidFill>
                  <a:prstClr val="black"/>
                </a:solidFill>
              </a:rPr>
              <a:t>increase</a:t>
            </a:r>
            <a:r>
              <a:rPr lang="en-GB" sz="4400" dirty="0">
                <a:ln>
                  <a:solidFill>
                    <a:srgbClr val="0070C0"/>
                  </a:solidFill>
                </a:ln>
                <a:solidFill>
                  <a:prstClr val="black"/>
                </a:solidFill>
              </a:rPr>
              <a:t> for longer return period events</a:t>
            </a:r>
            <a:endParaRPr lang="en-GB" sz="4400" dirty="0">
              <a:solidFill>
                <a:prstClr val="black"/>
              </a:solidFill>
            </a:endParaRPr>
          </a:p>
          <a:p>
            <a:endParaRPr lang="en-GB" dirty="0"/>
          </a:p>
        </p:txBody>
      </p:sp>
    </p:spTree>
    <p:extLst>
      <p:ext uri="{BB962C8B-B14F-4D97-AF65-F5344CB8AC3E}">
        <p14:creationId xmlns:p14="http://schemas.microsoft.com/office/powerpoint/2010/main" val="270421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Effect transition="in" filter="fade">
                                      <p:cBhvr>
                                        <p:cTn id="9"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10y to 500y.tif"/>
          <p:cNvPicPr>
            <a:picLocks noChangeAspect="1"/>
          </p:cNvPicPr>
          <p:nvPr/>
        </p:nvPicPr>
        <p:blipFill>
          <a:blip r:embed="rId3" cstate="email">
            <a:extLst>
              <a:ext uri="{28A0092B-C50C-407E-A947-70E740481C1C}">
                <a14:useLocalDpi xmlns:a14="http://schemas.microsoft.com/office/drawing/2010/main"/>
              </a:ext>
            </a:extLst>
          </a:blip>
          <a:srcRect l="999" b="4444"/>
          <a:stretch>
            <a:fillRect/>
          </a:stretch>
        </p:blipFill>
        <p:spPr>
          <a:xfrm>
            <a:off x="1043318" y="33086"/>
            <a:ext cx="7129082" cy="6376533"/>
          </a:xfrm>
          <a:prstGeom prst="rect">
            <a:avLst/>
          </a:prstGeom>
        </p:spPr>
      </p:pic>
      <p:sp>
        <p:nvSpPr>
          <p:cNvPr id="6" name="TextBox 5"/>
          <p:cNvSpPr txBox="1"/>
          <p:nvPr/>
        </p:nvSpPr>
        <p:spPr>
          <a:xfrm>
            <a:off x="7201239" y="1889877"/>
            <a:ext cx="2209800" cy="261610"/>
          </a:xfrm>
          <a:prstGeom prst="rect">
            <a:avLst/>
          </a:prstGeom>
          <a:noFill/>
        </p:spPr>
        <p:txBody>
          <a:bodyPr wrap="square" rtlCol="0">
            <a:spAutoFit/>
          </a:bodyPr>
          <a:lstStyle/>
          <a:p>
            <a:r>
              <a:rPr lang="en-GB" sz="1100" dirty="0" smtClean="0">
                <a:latin typeface="Arial" pitchFamily="34" charset="0"/>
                <a:cs typeface="Arial" pitchFamily="34" charset="0"/>
              </a:rPr>
              <a:t>Sediment deposition</a:t>
            </a:r>
            <a:endParaRPr lang="en-GB" sz="1100" dirty="0">
              <a:latin typeface="Arial" pitchFamily="34" charset="0"/>
              <a:cs typeface="Arial" pitchFamily="34" charset="0"/>
            </a:endParaRPr>
          </a:p>
        </p:txBody>
      </p:sp>
      <p:sp>
        <p:nvSpPr>
          <p:cNvPr id="2" name="Rectangle 1"/>
          <p:cNvSpPr/>
          <p:nvPr/>
        </p:nvSpPr>
        <p:spPr>
          <a:xfrm>
            <a:off x="899592" y="1871238"/>
            <a:ext cx="7272808" cy="2123658"/>
          </a:xfrm>
          <a:prstGeom prst="rect">
            <a:avLst/>
          </a:prstGeom>
          <a:solidFill>
            <a:schemeClr val="bg1">
              <a:lumMod val="85000"/>
            </a:schemeClr>
          </a:solidFill>
          <a:ln w="25400">
            <a:solidFill>
              <a:schemeClr val="accent1"/>
            </a:solidFill>
          </a:ln>
        </p:spPr>
        <p:txBody>
          <a:bodyPr wrap="square">
            <a:spAutoFit/>
          </a:bodyPr>
          <a:lstStyle/>
          <a:p>
            <a:pPr algn="ctr"/>
            <a:r>
              <a:rPr lang="en-GB" sz="4400" b="1" dirty="0" smtClean="0">
                <a:solidFill>
                  <a:srgbClr val="0070C0"/>
                </a:solidFill>
              </a:rPr>
              <a:t>25 to 40</a:t>
            </a:r>
            <a:r>
              <a:rPr lang="en-GB" sz="4400" b="1" dirty="0">
                <a:solidFill>
                  <a:srgbClr val="0070C0"/>
                </a:solidFill>
              </a:rPr>
              <a:t>% </a:t>
            </a:r>
            <a:r>
              <a:rPr lang="en-GB" sz="4400" b="1" dirty="0" smtClean="0">
                <a:solidFill>
                  <a:srgbClr val="0070C0"/>
                </a:solidFill>
              </a:rPr>
              <a:t>incoming </a:t>
            </a:r>
          </a:p>
          <a:p>
            <a:pPr algn="ctr"/>
            <a:r>
              <a:rPr lang="en-GB" sz="4400" b="1" dirty="0" smtClean="0">
                <a:solidFill>
                  <a:srgbClr val="0070C0"/>
                </a:solidFill>
              </a:rPr>
              <a:t>sediment load is deposited </a:t>
            </a:r>
            <a:r>
              <a:rPr lang="en-GB" sz="4400" b="1" dirty="0">
                <a:solidFill>
                  <a:srgbClr val="0070C0"/>
                </a:solidFill>
              </a:rPr>
              <a:t>in </a:t>
            </a:r>
            <a:endParaRPr lang="en-GB" sz="4400" b="1" dirty="0" smtClean="0">
              <a:solidFill>
                <a:srgbClr val="0070C0"/>
              </a:solidFill>
            </a:endParaRPr>
          </a:p>
          <a:p>
            <a:pPr algn="ctr"/>
            <a:r>
              <a:rPr lang="en-GB" sz="4400" b="1" dirty="0">
                <a:solidFill>
                  <a:srgbClr val="0070C0"/>
                </a:solidFill>
              </a:rPr>
              <a:t>r</a:t>
            </a:r>
            <a:r>
              <a:rPr lang="en-GB" sz="4400" b="1" dirty="0" smtClean="0">
                <a:solidFill>
                  <a:srgbClr val="0070C0"/>
                </a:solidFill>
              </a:rPr>
              <a:t>estored floodplain</a:t>
            </a:r>
            <a:endParaRPr lang="en-GB" sz="4400" b="1" dirty="0">
              <a:solidFill>
                <a:srgbClr val="0070C0"/>
              </a:solidFill>
            </a:endParaRPr>
          </a:p>
        </p:txBody>
      </p:sp>
    </p:spTree>
    <p:extLst>
      <p:ext uri="{BB962C8B-B14F-4D97-AF65-F5344CB8AC3E}">
        <p14:creationId xmlns:p14="http://schemas.microsoft.com/office/powerpoint/2010/main" val="97260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250" fill="hold"/>
                                        <p:tgtEl>
                                          <p:spTgt spid="2"/>
                                        </p:tgtEl>
                                        <p:attrNameLst>
                                          <p:attrName>ppt_w</p:attrName>
                                        </p:attrNameLst>
                                      </p:cBhvr>
                                      <p:tavLst>
                                        <p:tav tm="0">
                                          <p:val>
                                            <p:fltVal val="0"/>
                                          </p:val>
                                        </p:tav>
                                        <p:tav tm="100000">
                                          <p:val>
                                            <p:strVal val="#ppt_w"/>
                                          </p:val>
                                        </p:tav>
                                      </p:tavLst>
                                    </p:anim>
                                    <p:anim calcmode="lin" valueType="num">
                                      <p:cBhvr>
                                        <p:cTn id="8" dur="1250" fill="hold"/>
                                        <p:tgtEl>
                                          <p:spTgt spid="2"/>
                                        </p:tgtEl>
                                        <p:attrNameLst>
                                          <p:attrName>ppt_h</p:attrName>
                                        </p:attrNameLst>
                                      </p:cBhvr>
                                      <p:tavLst>
                                        <p:tav tm="0">
                                          <p:val>
                                            <p:fltVal val="0"/>
                                          </p:val>
                                        </p:tav>
                                        <p:tav tm="100000">
                                          <p:val>
                                            <p:strVal val="#ppt_h"/>
                                          </p:val>
                                        </p:tav>
                                      </p:tavLst>
                                    </p:anim>
                                    <p:animEffect transition="in" filter="fade">
                                      <p:cBhvr>
                                        <p:cTn id="9"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6" name="Picture 2">
            <a:hlinkClick r:id="" action="ppaction://noaction"/>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8699" y="260648"/>
            <a:ext cx="8714069" cy="330828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210308" y="1052736"/>
            <a:ext cx="6723384" cy="2123658"/>
          </a:xfrm>
          <a:prstGeom prst="rect">
            <a:avLst/>
          </a:prstGeom>
          <a:solidFill>
            <a:schemeClr val="accent1">
              <a:lumMod val="20000"/>
              <a:lumOff val="80000"/>
            </a:schemeClr>
          </a:solidFill>
          <a:ln>
            <a:solidFill>
              <a:srgbClr val="0070C0"/>
            </a:solidFill>
          </a:ln>
        </p:spPr>
        <p:txBody>
          <a:bodyPr wrap="square" rtlCol="0">
            <a:spAutoFit/>
          </a:bodyPr>
          <a:lstStyle/>
          <a:p>
            <a:pPr algn="ctr"/>
            <a:r>
              <a:rPr lang="en-GB" sz="4400" b="1" dirty="0" smtClean="0">
                <a:solidFill>
                  <a:srgbClr val="0070C0"/>
                </a:solidFill>
              </a:rPr>
              <a:t>Sediment retention benefits are substantial and accrue through time</a:t>
            </a:r>
            <a:endParaRPr lang="en-GB" sz="4400" b="1" dirty="0">
              <a:solidFill>
                <a:srgbClr val="0070C0"/>
              </a:solidFill>
            </a:endParaRPr>
          </a:p>
        </p:txBody>
      </p:sp>
    </p:spTree>
    <p:extLst>
      <p:ext uri="{BB962C8B-B14F-4D97-AF65-F5344CB8AC3E}">
        <p14:creationId xmlns:p14="http://schemas.microsoft.com/office/powerpoint/2010/main" val="986279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Effect transition="in" filter="fade">
                                      <p:cBhvr>
                                        <p:cTn id="9"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569" y="116632"/>
            <a:ext cx="8835758" cy="1154162"/>
          </a:xfrm>
          <a:prstGeom prst="rect">
            <a:avLst/>
          </a:prstGeom>
        </p:spPr>
        <p:txBody>
          <a:bodyPr wrap="square">
            <a:spAutoFit/>
          </a:bodyPr>
          <a:lstStyle/>
          <a:p>
            <a:pPr algn="ctr"/>
            <a:r>
              <a:rPr lang="en-GB" sz="2800" dirty="0" smtClean="0"/>
              <a:t>GIS used to map, </a:t>
            </a:r>
            <a:r>
              <a:rPr lang="en-GB" sz="2800" dirty="0"/>
              <a:t>quantify and value </a:t>
            </a:r>
            <a:r>
              <a:rPr lang="en-GB" sz="2800" dirty="0" smtClean="0"/>
              <a:t>benefits </a:t>
            </a:r>
            <a:endParaRPr lang="en-GB" dirty="0" smtClean="0"/>
          </a:p>
          <a:p>
            <a:pPr lvl="0" algn="ctr">
              <a:spcAft>
                <a:spcPts val="600"/>
              </a:spcAft>
            </a:pPr>
            <a:endParaRPr lang="en-GB" dirty="0" smtClean="0"/>
          </a:p>
          <a:p>
            <a:pPr algn="ctr"/>
            <a:endParaRPr lang="en-GB" dirty="0" smtClean="0"/>
          </a:p>
        </p:txBody>
      </p:sp>
      <p:pic>
        <p:nvPicPr>
          <p:cNvPr id="14" name="Picture 13"/>
          <p:cNvPicPr/>
          <p:nvPr/>
        </p:nvPicPr>
        <p:blipFill rotWithShape="1">
          <a:blip r:embed="rId3" cstate="print"/>
          <a:srcRect b="33541"/>
          <a:stretch/>
        </p:blipFill>
        <p:spPr bwMode="auto">
          <a:xfrm>
            <a:off x="611560" y="548680"/>
            <a:ext cx="7920880" cy="5400600"/>
          </a:xfrm>
          <a:prstGeom prst="rect">
            <a:avLst/>
          </a:prstGeom>
          <a:noFill/>
          <a:ln w="9525">
            <a:solidFill>
              <a:schemeClr val="bg1">
                <a:lumMod val="50000"/>
              </a:schemeClr>
            </a:solidFill>
            <a:miter lim="800000"/>
            <a:headEnd/>
            <a:tailEnd/>
          </a:ln>
        </p:spPr>
      </p:pic>
      <p:sp>
        <p:nvSpPr>
          <p:cNvPr id="6" name="TextBox 5"/>
          <p:cNvSpPr txBox="1"/>
          <p:nvPr/>
        </p:nvSpPr>
        <p:spPr>
          <a:xfrm>
            <a:off x="475935" y="984868"/>
            <a:ext cx="8208912" cy="1938992"/>
          </a:xfrm>
          <a:prstGeom prst="rect">
            <a:avLst/>
          </a:prstGeom>
          <a:solidFill>
            <a:schemeClr val="accent1">
              <a:lumMod val="20000"/>
              <a:lumOff val="80000"/>
            </a:schemeClr>
          </a:solidFill>
          <a:ln>
            <a:solidFill>
              <a:schemeClr val="tx1"/>
            </a:solidFill>
          </a:ln>
        </p:spPr>
        <p:txBody>
          <a:bodyPr wrap="square" rtlCol="0">
            <a:spAutoFit/>
          </a:bodyPr>
          <a:lstStyle/>
          <a:p>
            <a:pPr algn="ctr"/>
            <a:r>
              <a:rPr lang="en-GB" sz="4000" i="1" dirty="0">
                <a:solidFill>
                  <a:srgbClr val="0070C0"/>
                </a:solidFill>
              </a:rPr>
              <a:t>R</a:t>
            </a:r>
            <a:r>
              <a:rPr lang="en-GB" sz="4000" i="1" dirty="0" smtClean="0">
                <a:solidFill>
                  <a:srgbClr val="0070C0"/>
                </a:solidFill>
              </a:rPr>
              <a:t>econstructing floodplain has resulted in some temporary </a:t>
            </a:r>
            <a:r>
              <a:rPr lang="en-GB" sz="4000" i="1" dirty="0" err="1" smtClean="0">
                <a:solidFill>
                  <a:srgbClr val="0070C0"/>
                </a:solidFill>
              </a:rPr>
              <a:t>disbenefits</a:t>
            </a:r>
            <a:r>
              <a:rPr lang="en-GB" sz="4000" i="1" dirty="0" smtClean="0">
                <a:solidFill>
                  <a:srgbClr val="0070C0"/>
                </a:solidFill>
              </a:rPr>
              <a:t> due mostly to loss of trees</a:t>
            </a:r>
            <a:endParaRPr lang="en-GB" sz="4000" i="1" dirty="0">
              <a:solidFill>
                <a:srgbClr val="0070C0"/>
              </a:solidFill>
            </a:endParaRPr>
          </a:p>
        </p:txBody>
      </p:sp>
      <p:sp>
        <p:nvSpPr>
          <p:cNvPr id="7" name="TextBox 6"/>
          <p:cNvSpPr txBox="1"/>
          <p:nvPr/>
        </p:nvSpPr>
        <p:spPr>
          <a:xfrm>
            <a:off x="1115616" y="3573016"/>
            <a:ext cx="6912768" cy="2554545"/>
          </a:xfrm>
          <a:prstGeom prst="rect">
            <a:avLst/>
          </a:prstGeom>
          <a:solidFill>
            <a:schemeClr val="accent1">
              <a:lumMod val="20000"/>
              <a:lumOff val="80000"/>
            </a:schemeClr>
          </a:solidFill>
          <a:ln>
            <a:solidFill>
              <a:schemeClr val="tx1"/>
            </a:solidFill>
          </a:ln>
        </p:spPr>
        <p:txBody>
          <a:bodyPr wrap="square" rtlCol="0">
            <a:spAutoFit/>
          </a:bodyPr>
          <a:lstStyle/>
          <a:p>
            <a:pPr algn="ctr"/>
            <a:r>
              <a:rPr lang="en-GB" sz="4000" i="1" dirty="0" smtClean="0">
                <a:solidFill>
                  <a:srgbClr val="0070C0"/>
                </a:solidFill>
              </a:rPr>
              <a:t>But reconstructed floodplain yields net benefits when flooded, flooded beyond design capacity or not flooded at all.</a:t>
            </a:r>
            <a:endParaRPr lang="en-GB" sz="4000" i="1" dirty="0">
              <a:solidFill>
                <a:srgbClr val="0070C0"/>
              </a:solidFill>
            </a:endParaRPr>
          </a:p>
        </p:txBody>
      </p:sp>
    </p:spTree>
    <p:extLst>
      <p:ext uri="{BB962C8B-B14F-4D97-AF65-F5344CB8AC3E}">
        <p14:creationId xmlns:p14="http://schemas.microsoft.com/office/powerpoint/2010/main" val="20356344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500" fill="hold"/>
                                        <p:tgtEl>
                                          <p:spTgt spid="6"/>
                                        </p:tgtEl>
                                        <p:attrNameLst>
                                          <p:attrName>ppt_w</p:attrName>
                                        </p:attrNameLst>
                                      </p:cBhvr>
                                      <p:tavLst>
                                        <p:tav tm="0">
                                          <p:val>
                                            <p:fltVal val="0"/>
                                          </p:val>
                                        </p:tav>
                                        <p:tav tm="100000">
                                          <p:val>
                                            <p:strVal val="#ppt_w"/>
                                          </p:val>
                                        </p:tav>
                                      </p:tavLst>
                                    </p:anim>
                                    <p:anim calcmode="lin" valueType="num">
                                      <p:cBhvr>
                                        <p:cTn id="8" dur="1500" fill="hold"/>
                                        <p:tgtEl>
                                          <p:spTgt spid="6"/>
                                        </p:tgtEl>
                                        <p:attrNameLst>
                                          <p:attrName>ppt_h</p:attrName>
                                        </p:attrNameLst>
                                      </p:cBhvr>
                                      <p:tavLst>
                                        <p:tav tm="0">
                                          <p:val>
                                            <p:fltVal val="0"/>
                                          </p:val>
                                        </p:tav>
                                        <p:tav tm="100000">
                                          <p:val>
                                            <p:strVal val="#ppt_h"/>
                                          </p:val>
                                        </p:tav>
                                      </p:tavLst>
                                    </p:anim>
                                    <p:animEffect transition="in" filter="fade">
                                      <p:cBhvr>
                                        <p:cTn id="9" dur="1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500" fill="hold"/>
                                        <p:tgtEl>
                                          <p:spTgt spid="7"/>
                                        </p:tgtEl>
                                        <p:attrNameLst>
                                          <p:attrName>ppt_w</p:attrName>
                                        </p:attrNameLst>
                                      </p:cBhvr>
                                      <p:tavLst>
                                        <p:tav tm="0">
                                          <p:val>
                                            <p:fltVal val="0"/>
                                          </p:val>
                                        </p:tav>
                                        <p:tav tm="100000">
                                          <p:val>
                                            <p:strVal val="#ppt_w"/>
                                          </p:val>
                                        </p:tav>
                                      </p:tavLst>
                                    </p:anim>
                                    <p:anim calcmode="lin" valueType="num">
                                      <p:cBhvr>
                                        <p:cTn id="15" dur="1500" fill="hold"/>
                                        <p:tgtEl>
                                          <p:spTgt spid="7"/>
                                        </p:tgtEl>
                                        <p:attrNameLst>
                                          <p:attrName>ppt_h</p:attrName>
                                        </p:attrNameLst>
                                      </p:cBhvr>
                                      <p:tavLst>
                                        <p:tav tm="0">
                                          <p:val>
                                            <p:fltVal val="0"/>
                                          </p:val>
                                        </p:tav>
                                        <p:tav tm="100000">
                                          <p:val>
                                            <p:strVal val="#ppt_h"/>
                                          </p:val>
                                        </p:tav>
                                      </p:tavLst>
                                    </p:anim>
                                    <p:animEffect transition="in" filter="fade">
                                      <p:cBhvr>
                                        <p:cTn id="16"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2" name="Picture 1" descr="image 5"/>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44624"/>
            <a:ext cx="9144000" cy="3863975"/>
          </a:xfrm>
          <a:prstGeom prst="rect">
            <a:avLst/>
          </a:prstGeom>
          <a:noFill/>
          <a:ln>
            <a:noFill/>
          </a:ln>
        </p:spPr>
      </p:pic>
      <p:sp>
        <p:nvSpPr>
          <p:cNvPr id="4" name="TextBox 3"/>
          <p:cNvSpPr txBox="1"/>
          <p:nvPr/>
        </p:nvSpPr>
        <p:spPr>
          <a:xfrm>
            <a:off x="0" y="268451"/>
            <a:ext cx="9144000" cy="3416320"/>
          </a:xfrm>
          <a:prstGeom prst="rect">
            <a:avLst/>
          </a:prstGeom>
          <a:gradFill>
            <a:gsLst>
              <a:gs pos="3000">
                <a:schemeClr val="accent1">
                  <a:tint val="66000"/>
                  <a:satMod val="160000"/>
                  <a:alpha val="15000"/>
                </a:schemeClr>
              </a:gs>
              <a:gs pos="50000">
                <a:schemeClr val="accent1">
                  <a:tint val="44500"/>
                  <a:satMod val="160000"/>
                </a:schemeClr>
              </a:gs>
              <a:gs pos="100000">
                <a:schemeClr val="accent1">
                  <a:tint val="23500"/>
                  <a:satMod val="160000"/>
                </a:schemeClr>
              </a:gs>
            </a:gsLst>
            <a:lin ang="5400000" scaled="0"/>
          </a:gradFill>
        </p:spPr>
        <p:txBody>
          <a:bodyPr wrap="square" rtlCol="0">
            <a:spAutoFit/>
          </a:bodyPr>
          <a:lstStyle/>
          <a:p>
            <a:pPr algn="ctr"/>
            <a:r>
              <a:rPr lang="en-GB" sz="3200" b="1" dirty="0">
                <a:solidFill>
                  <a:srgbClr val="002060"/>
                </a:solidFill>
                <a:ea typeface="MS Mincho"/>
                <a:cs typeface="Times New Roman"/>
              </a:rPr>
              <a:t>“</a:t>
            </a:r>
            <a:r>
              <a:rPr lang="en-GB" sz="3200" b="1" i="1" dirty="0">
                <a:solidFill>
                  <a:srgbClr val="002060"/>
                </a:solidFill>
                <a:ea typeface="MS Mincho"/>
                <a:cs typeface="Times New Roman"/>
              </a:rPr>
              <a:t>what is required is a fundamental change in how we view flood management, from flood defence where we protect ourselves to one of resilience, living with and making space for water and the opportunity to get “more from less” by seeing all forms of water as providing multiple benefits</a:t>
            </a:r>
            <a:r>
              <a:rPr lang="en-GB" sz="3200" b="1" dirty="0">
                <a:solidFill>
                  <a:srgbClr val="002060"/>
                </a:solidFill>
                <a:ea typeface="MS Mincho"/>
                <a:cs typeface="Times New Roman"/>
              </a:rPr>
              <a:t>.” </a:t>
            </a:r>
            <a:endParaRPr lang="en-GB" sz="3200" b="1" dirty="0" smtClean="0">
              <a:solidFill>
                <a:srgbClr val="002060"/>
              </a:solidFill>
              <a:ea typeface="MS Mincho"/>
              <a:cs typeface="Times New Roman"/>
            </a:endParaRPr>
          </a:p>
          <a:p>
            <a:pPr algn="ctr"/>
            <a:endParaRPr lang="en-US" sz="2400" dirty="0">
              <a:solidFill>
                <a:schemeClr val="bg1"/>
              </a:solidFill>
            </a:endParaRPr>
          </a:p>
        </p:txBody>
      </p:sp>
      <p:sp>
        <p:nvSpPr>
          <p:cNvPr id="5" name="TextBox 4"/>
          <p:cNvSpPr txBox="1"/>
          <p:nvPr/>
        </p:nvSpPr>
        <p:spPr>
          <a:xfrm>
            <a:off x="0" y="3875501"/>
            <a:ext cx="9144000" cy="861774"/>
          </a:xfrm>
          <a:prstGeom prst="rect">
            <a:avLst/>
          </a:prstGeom>
          <a:noFill/>
        </p:spPr>
        <p:txBody>
          <a:bodyPr wrap="square" rtlCol="0">
            <a:spAutoFit/>
          </a:bodyPr>
          <a:lstStyle/>
          <a:p>
            <a:r>
              <a:rPr lang="en-GB" sz="1600" b="1" dirty="0">
                <a:solidFill>
                  <a:srgbClr val="0070C0"/>
                </a:solidFill>
                <a:ea typeface="MS Mincho"/>
                <a:cs typeface="Times New Roman"/>
              </a:rPr>
              <a:t>Commission of Inquiry into flood resilience of the future titled ‘Living with water’, March 2015. All Party Group for Excellence in the Built Environment, House of Commons, London SW1A 0AA: p. 32, para. 3.</a:t>
            </a:r>
            <a:endParaRPr lang="en-US" sz="1600" b="1" dirty="0">
              <a:solidFill>
                <a:srgbClr val="0070C0"/>
              </a:solidFill>
              <a:ea typeface="MS Mincho"/>
              <a:cs typeface="Times New Roman"/>
            </a:endParaRPr>
          </a:p>
          <a:p>
            <a:endParaRPr lang="en-US" b="1" dirty="0">
              <a:solidFill>
                <a:srgbClr val="0070C0"/>
              </a:solidFill>
            </a:endParaRPr>
          </a:p>
        </p:txBody>
      </p:sp>
      <p:sp>
        <p:nvSpPr>
          <p:cNvPr id="3" name="TextBox 2"/>
          <p:cNvSpPr txBox="1"/>
          <p:nvPr/>
        </p:nvSpPr>
        <p:spPr>
          <a:xfrm>
            <a:off x="755576" y="4737275"/>
            <a:ext cx="7272808" cy="769441"/>
          </a:xfrm>
          <a:prstGeom prst="rect">
            <a:avLst/>
          </a:prstGeom>
          <a:noFill/>
        </p:spPr>
        <p:txBody>
          <a:bodyPr wrap="square" rtlCol="0">
            <a:spAutoFit/>
          </a:bodyPr>
          <a:lstStyle/>
          <a:p>
            <a:pPr algn="ctr"/>
            <a:r>
              <a:rPr lang="en-GB" sz="4400" i="1" dirty="0" smtClean="0">
                <a:solidFill>
                  <a:schemeClr val="bg1"/>
                </a:solidFill>
              </a:rPr>
              <a:t>Take Home Message</a:t>
            </a:r>
            <a:endParaRPr lang="en-GB" sz="4400" i="1" dirty="0">
              <a:solidFill>
                <a:schemeClr val="bg1"/>
              </a:solidFill>
            </a:endParaRPr>
          </a:p>
        </p:txBody>
      </p:sp>
    </p:spTree>
    <p:extLst>
      <p:ext uri="{BB962C8B-B14F-4D97-AF65-F5344CB8AC3E}">
        <p14:creationId xmlns:p14="http://schemas.microsoft.com/office/powerpoint/2010/main" val="917488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xit" presetSubtype="0" fill="hold" grpId="0" nodeType="withEffect">
                                  <p:stCondLst>
                                    <p:cond delay="0"/>
                                  </p:stCondLst>
                                  <p:childTnLst>
                                    <p:animEffect transition="out" filter="fade">
                                      <p:cBhvr>
                                        <p:cTn id="12" dur="500"/>
                                        <p:tgtEl>
                                          <p:spTgt spid="3"/>
                                        </p:tgtEl>
                                      </p:cBhvr>
                                    </p:animEffect>
                                    <p:set>
                                      <p:cBhvr>
                                        <p:cTn id="13"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ontent Placeholder 2"/>
          <p:cNvSpPr txBox="1">
            <a:spLocks/>
          </p:cNvSpPr>
          <p:nvPr/>
        </p:nvSpPr>
        <p:spPr>
          <a:xfrm>
            <a:off x="7243" y="-27384"/>
            <a:ext cx="8885237" cy="36004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buFont typeface="Arial" charset="0"/>
              <a:buNone/>
            </a:pPr>
            <a:r>
              <a:rPr lang="en-GB" altLang="en-US" dirty="0" smtClean="0">
                <a:solidFill>
                  <a:srgbClr val="0D0D0D"/>
                </a:solidFill>
                <a:latin typeface="Calibri" pitchFamily="34" charset="0"/>
              </a:rPr>
              <a:t>	</a:t>
            </a:r>
            <a:r>
              <a:rPr lang="en-GB" altLang="en-US" sz="2400" dirty="0" smtClean="0">
                <a:latin typeface="Calibri" pitchFamily="34" charset="0"/>
              </a:rPr>
              <a:t>The research is being conducted as part of the </a:t>
            </a:r>
            <a:r>
              <a:rPr lang="en-GB" altLang="en-US" sz="2400" b="1" dirty="0" smtClean="0">
                <a:latin typeface="Calibri" pitchFamily="34" charset="0"/>
              </a:rPr>
              <a:t>Blue-Green Cities Research Consortium </a:t>
            </a:r>
            <a:r>
              <a:rPr lang="en-GB" altLang="en-US" sz="2400" dirty="0" smtClean="0">
                <a:latin typeface="Calibri" pitchFamily="34" charset="0"/>
              </a:rPr>
              <a:t>with support from the: </a:t>
            </a:r>
          </a:p>
          <a:p>
            <a:pPr>
              <a:buFont typeface="Arial" charset="0"/>
              <a:buNone/>
            </a:pPr>
            <a:endParaRPr lang="en-GB" altLang="en-US" sz="1100" dirty="0" smtClean="0">
              <a:latin typeface="Calibri" pitchFamily="34" charset="0"/>
            </a:endParaRPr>
          </a:p>
          <a:p>
            <a:pPr marL="808038" lvl="1" indent="-180975">
              <a:spcBef>
                <a:spcPts val="1200"/>
              </a:spcBef>
              <a:buFont typeface="Arial" charset="0"/>
              <a:buChar char="•"/>
            </a:pPr>
            <a:r>
              <a:rPr lang="en-GB" altLang="en-US" sz="2400" dirty="0" smtClean="0">
                <a:latin typeface="Calibri" pitchFamily="34" charset="0"/>
              </a:rPr>
              <a:t>	</a:t>
            </a:r>
            <a:r>
              <a:rPr lang="en-GB" altLang="en-US" sz="2400" b="1" dirty="0" smtClean="0">
                <a:latin typeface="Calibri" pitchFamily="34" charset="0"/>
              </a:rPr>
              <a:t>UK</a:t>
            </a:r>
            <a:r>
              <a:rPr lang="en-GB" altLang="en-US" sz="2400" dirty="0" smtClean="0">
                <a:latin typeface="Calibri" pitchFamily="34" charset="0"/>
              </a:rPr>
              <a:t> </a:t>
            </a:r>
            <a:r>
              <a:rPr lang="en-GB" altLang="en-US" sz="2400" b="1" dirty="0" smtClean="0">
                <a:latin typeface="Calibri" pitchFamily="34" charset="0"/>
              </a:rPr>
              <a:t>Engineering and Physical Sciences Research Council </a:t>
            </a:r>
          </a:p>
          <a:p>
            <a:pPr marL="808038" lvl="1" indent="-180975">
              <a:spcBef>
                <a:spcPts val="300"/>
              </a:spcBef>
              <a:buFont typeface="Arial" charset="0"/>
              <a:buChar char="•"/>
            </a:pPr>
            <a:r>
              <a:rPr lang="en-GB" altLang="en-US" sz="2400" b="1" dirty="0" smtClean="0">
                <a:latin typeface="Calibri" pitchFamily="34" charset="0"/>
              </a:rPr>
              <a:t>	Northern Ireland Rivers Agency</a:t>
            </a:r>
          </a:p>
          <a:p>
            <a:pPr marL="808038" lvl="1" indent="-180975">
              <a:spcBef>
                <a:spcPts val="300"/>
              </a:spcBef>
              <a:buFont typeface="Arial" charset="0"/>
              <a:buChar char="•"/>
            </a:pPr>
            <a:r>
              <a:rPr lang="en-GB" altLang="en-US" sz="2400" b="1" dirty="0" smtClean="0">
                <a:latin typeface="Calibri" pitchFamily="34" charset="0"/>
              </a:rPr>
              <a:t>  Environment Agency of England</a:t>
            </a:r>
          </a:p>
          <a:p>
            <a:pPr marL="808038" lvl="1" indent="-180975">
              <a:spcBef>
                <a:spcPts val="300"/>
              </a:spcBef>
              <a:buFont typeface="Arial" charset="0"/>
              <a:buChar char="•"/>
            </a:pPr>
            <a:r>
              <a:rPr lang="en-GB" altLang="en-US" sz="2400" b="1" dirty="0" smtClean="0">
                <a:latin typeface="Calibri" pitchFamily="34" charset="0"/>
              </a:rPr>
              <a:t>	National Science Foundation, USA	</a:t>
            </a:r>
          </a:p>
          <a:p>
            <a:pPr marL="808038" lvl="1" indent="-180975">
              <a:spcBef>
                <a:spcPts val="300"/>
              </a:spcBef>
              <a:buFont typeface="Arial" charset="0"/>
              <a:buChar char="•"/>
            </a:pPr>
            <a:r>
              <a:rPr lang="en-GB" altLang="en-US" sz="2400" b="1" dirty="0" smtClean="0">
                <a:latin typeface="Calibri" pitchFamily="34" charset="0"/>
              </a:rPr>
              <a:t>  City of Portland Bureau of Environmental Services, USA</a:t>
            </a:r>
          </a:p>
        </p:txBody>
      </p:sp>
      <p:sp>
        <p:nvSpPr>
          <p:cNvPr id="15" name="Rectangle 14"/>
          <p:cNvSpPr/>
          <p:nvPr/>
        </p:nvSpPr>
        <p:spPr>
          <a:xfrm>
            <a:off x="0" y="5862015"/>
            <a:ext cx="9144000" cy="9959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4" name="Group 23"/>
          <p:cNvGrpSpPr/>
          <p:nvPr/>
        </p:nvGrpSpPr>
        <p:grpSpPr>
          <a:xfrm>
            <a:off x="0" y="5862015"/>
            <a:ext cx="9324528" cy="995985"/>
            <a:chOff x="0" y="5862015"/>
            <a:chExt cx="9324528" cy="995985"/>
          </a:xfrm>
        </p:grpSpPr>
        <p:sp>
          <p:nvSpPr>
            <p:cNvPr id="25" name="Rectangle 24"/>
            <p:cNvSpPr/>
            <p:nvPr/>
          </p:nvSpPr>
          <p:spPr>
            <a:xfrm>
              <a:off x="0" y="5862015"/>
              <a:ext cx="9144000" cy="9959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p:cNvSpPr txBox="1"/>
            <p:nvPr/>
          </p:nvSpPr>
          <p:spPr>
            <a:xfrm>
              <a:off x="128210" y="6207695"/>
              <a:ext cx="2894015" cy="461665"/>
            </a:xfrm>
            <a:prstGeom prst="rect">
              <a:avLst/>
            </a:prstGeom>
            <a:noFill/>
          </p:spPr>
          <p:txBody>
            <a:bodyPr wrap="square" rtlCol="0">
              <a:spAutoFit/>
            </a:bodyPr>
            <a:lstStyle/>
            <a:p>
              <a:r>
                <a:rPr lang="en-GB" sz="2400" b="0" dirty="0" smtClean="0"/>
                <a:t>bluegreencities.ac.uk </a:t>
              </a:r>
              <a:endParaRPr lang="en-GB" sz="2400" b="0" dirty="0"/>
            </a:p>
          </p:txBody>
        </p:sp>
        <p:sp>
          <p:nvSpPr>
            <p:cNvPr id="27" name="TextBox 26"/>
            <p:cNvSpPr txBox="1"/>
            <p:nvPr/>
          </p:nvSpPr>
          <p:spPr>
            <a:xfrm>
              <a:off x="6927682" y="6341126"/>
              <a:ext cx="2396846" cy="307777"/>
            </a:xfrm>
            <a:prstGeom prst="rect">
              <a:avLst/>
            </a:prstGeom>
            <a:noFill/>
          </p:spPr>
          <p:txBody>
            <a:bodyPr wrap="square" rtlCol="0">
              <a:spAutoFit/>
            </a:bodyPr>
            <a:lstStyle/>
            <a:p>
              <a:pPr marL="0" marR="0" indent="0" defTabSz="914400" rtl="0" eaLnBrk="1" fontAlgn="auto" latinLnBrk="0" hangingPunct="1">
                <a:lnSpc>
                  <a:spcPct val="100000"/>
                </a:lnSpc>
                <a:spcBef>
                  <a:spcPts val="0"/>
                </a:spcBef>
                <a:spcAft>
                  <a:spcPts val="0"/>
                </a:spcAft>
                <a:buClrTx/>
                <a:buSzTx/>
                <a:buFontTx/>
                <a:buNone/>
                <a:tabLst/>
                <a:defRPr/>
              </a:pPr>
              <a:r>
                <a:rPr lang="en-GB" sz="1400" b="0" dirty="0" smtClean="0"/>
                <a:t>EPSRC</a:t>
              </a:r>
              <a:r>
                <a:rPr lang="en-GB" sz="1400" b="0" baseline="0" dirty="0" smtClean="0"/>
                <a:t> Grant </a:t>
              </a:r>
              <a:r>
                <a:rPr lang="en-GB" sz="1400" b="0" kern="1200" dirty="0" smtClean="0">
                  <a:solidFill>
                    <a:schemeClr val="tx1"/>
                  </a:solidFill>
                  <a:effectLst/>
                </a:rPr>
                <a:t>  EP/</a:t>
              </a:r>
              <a:r>
                <a:rPr lang="en-GB" sz="1400" b="0" kern="1200" dirty="0" err="1" smtClean="0">
                  <a:solidFill>
                    <a:schemeClr val="tx1"/>
                  </a:solidFill>
                  <a:effectLst/>
                </a:rPr>
                <a:t>K013661</a:t>
              </a:r>
              <a:r>
                <a:rPr lang="en-GB" sz="1400" b="0" kern="1200" dirty="0" smtClean="0">
                  <a:solidFill>
                    <a:schemeClr val="tx1"/>
                  </a:solidFill>
                  <a:effectLst/>
                </a:rPr>
                <a:t>/1</a:t>
              </a:r>
              <a:endParaRPr lang="en-GB" sz="1400" kern="1200" dirty="0" smtClean="0">
                <a:solidFill>
                  <a:schemeClr val="tx1"/>
                </a:solidFill>
                <a:effectLst/>
              </a:endParaRPr>
            </a:p>
          </p:txBody>
        </p:sp>
        <p:pic>
          <p:nvPicPr>
            <p:cNvPr id="28" name="Picture 27"/>
            <p:cNvPicPr>
              <a:picLocks noChangeAspect="1"/>
            </p:cNvPicPr>
            <p:nvPr/>
          </p:nvPicPr>
          <p:blipFill rotWithShape="1">
            <a:blip r:embed="rId3" cstate="email">
              <a:extLst>
                <a:ext uri="{28A0092B-C50C-407E-A947-70E740481C1C}">
                  <a14:useLocalDpi xmlns:a14="http://schemas.microsoft.com/office/drawing/2010/main"/>
                </a:ext>
              </a:extLst>
            </a:blip>
            <a:srcRect l="4459" t="18966" r="5019" b="20200"/>
            <a:stretch/>
          </p:blipFill>
          <p:spPr>
            <a:xfrm>
              <a:off x="3995936" y="6279703"/>
              <a:ext cx="1396240" cy="377969"/>
            </a:xfrm>
            <a:prstGeom prst="rect">
              <a:avLst/>
            </a:prstGeom>
          </p:spPr>
        </p:pic>
        <p:pic>
          <p:nvPicPr>
            <p:cNvPr id="29"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131840" y="6290641"/>
              <a:ext cx="695908" cy="412844"/>
            </a:xfrm>
            <a:prstGeom prst="rect">
              <a:avLst/>
            </a:prstGeom>
            <a:noFill/>
            <a:ln w="19050">
              <a:noFill/>
              <a:miter lim="800000"/>
              <a:headEnd/>
              <a:tailEnd/>
            </a:ln>
            <a:extLst>
              <a:ext uri="{909E8E84-426E-40DD-AFC4-6F175D3DCCD1}">
                <a14:hiddenFill xmlns:a14="http://schemas.microsoft.com/office/drawing/2010/main">
                  <a:solidFill>
                    <a:schemeClr val="accent1"/>
                  </a:solidFill>
                </a14:hiddenFill>
              </a:ext>
            </a:extLst>
          </p:spPr>
        </p:pic>
        <p:pic>
          <p:nvPicPr>
            <p:cNvPr id="30" name="Picture 29"/>
            <p:cNvPicPr>
              <a:picLocks noChangeAspect="1"/>
            </p:cNvPicPr>
            <p:nvPr/>
          </p:nvPicPr>
          <p:blipFill rotWithShape="1">
            <a:blip r:embed="rId5" cstate="email">
              <a:extLst>
                <a:ext uri="{28A0092B-C50C-407E-A947-70E740481C1C}">
                  <a14:useLocalDpi xmlns:a14="http://schemas.microsoft.com/office/drawing/2010/main"/>
                </a:ext>
              </a:extLst>
            </a:blip>
            <a:srcRect l="4818" t="12302" r="5348" b="15926"/>
            <a:stretch/>
          </p:blipFill>
          <p:spPr>
            <a:xfrm>
              <a:off x="5508104" y="6230369"/>
              <a:ext cx="717062" cy="468000"/>
            </a:xfrm>
            <a:prstGeom prst="rect">
              <a:avLst/>
            </a:prstGeom>
          </p:spPr>
        </p:pic>
        <p:pic>
          <p:nvPicPr>
            <p:cNvPr id="31" name="Picture 3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72200" y="6230369"/>
              <a:ext cx="466213" cy="468000"/>
            </a:xfrm>
            <a:prstGeom prst="rect">
              <a:avLst/>
            </a:prstGeom>
          </p:spPr>
        </p:pic>
      </p:grpSp>
      <p:grpSp>
        <p:nvGrpSpPr>
          <p:cNvPr id="22" name="Group 21"/>
          <p:cNvGrpSpPr/>
          <p:nvPr/>
        </p:nvGrpSpPr>
        <p:grpSpPr>
          <a:xfrm>
            <a:off x="0" y="5310392"/>
            <a:ext cx="9144001" cy="854912"/>
            <a:chOff x="0" y="5877272"/>
            <a:chExt cx="9144001" cy="854912"/>
          </a:xfrm>
        </p:grpSpPr>
        <p:pic>
          <p:nvPicPr>
            <p:cNvPr id="23" name="Picture 22"/>
            <p:cNvPicPr>
              <a:picLocks noChangeAspect="1"/>
            </p:cNvPicPr>
            <p:nvPr userDrawn="1"/>
          </p:nvPicPr>
          <p:blipFill rotWithShape="1">
            <a:blip r:embed="rId7" cstate="email">
              <a:extLst>
                <a:ext uri="{28A0092B-C50C-407E-A947-70E740481C1C}">
                  <a14:useLocalDpi xmlns:a14="http://schemas.microsoft.com/office/drawing/2010/main"/>
                </a:ext>
              </a:extLst>
            </a:blip>
            <a:srcRect b="4420"/>
            <a:stretch/>
          </p:blipFill>
          <p:spPr>
            <a:xfrm>
              <a:off x="7848942" y="5877272"/>
              <a:ext cx="1295059" cy="782904"/>
            </a:xfrm>
            <a:prstGeom prst="rect">
              <a:avLst/>
            </a:prstGeom>
          </p:spPr>
        </p:pic>
        <p:pic>
          <p:nvPicPr>
            <p:cNvPr id="32" name="Picture 2"/>
            <p:cNvPicPr>
              <a:picLocks noChangeAspect="1" noChangeArrowheads="1"/>
            </p:cNvPicPr>
            <p:nvPr userDrawn="1"/>
          </p:nvPicPr>
          <p:blipFill>
            <a:blip r:embed="rId8" cstate="email">
              <a:extLst>
                <a:ext uri="{BEBA8EAE-BF5A-486C-A8C5-ECC9F3942E4B}">
                  <a14:imgProps xmlns:a14="http://schemas.microsoft.com/office/drawing/2010/main">
                    <a14:imgLayer r:embed="rId9">
                      <a14:imgEffect>
                        <a14:brightnessContrast contrast="-36000"/>
                      </a14:imgEffect>
                    </a14:imgLayer>
                  </a14:imgProps>
                </a:ext>
                <a:ext uri="{28A0092B-C50C-407E-A947-70E740481C1C}">
                  <a14:useLocalDpi xmlns:a14="http://schemas.microsoft.com/office/drawing/2010/main"/>
                </a:ext>
              </a:extLst>
            </a:blip>
            <a:srcRect/>
            <a:stretch>
              <a:fillRect/>
            </a:stretch>
          </p:blipFill>
          <p:spPr bwMode="auto">
            <a:xfrm>
              <a:off x="0" y="5981311"/>
              <a:ext cx="7966893" cy="750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5594435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0" y="6093296"/>
            <a:ext cx="7956376" cy="7647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Rectangle 1"/>
          <p:cNvSpPr/>
          <p:nvPr/>
        </p:nvSpPr>
        <p:spPr>
          <a:xfrm>
            <a:off x="0" y="0"/>
            <a:ext cx="9144000" cy="1340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t="13325" r="28617" b="344"/>
          <a:stretch/>
        </p:blipFill>
        <p:spPr bwMode="auto">
          <a:xfrm>
            <a:off x="1611946" y="-6009"/>
            <a:ext cx="5920109" cy="68640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3" descr="G:\CWfA - Newcastle\untitled.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132358" y="4725939"/>
            <a:ext cx="1194353" cy="864096"/>
          </a:xfrm>
          <a:prstGeom prst="rect">
            <a:avLst/>
          </a:prstGeom>
          <a:noFill/>
        </p:spPr>
      </p:pic>
      <p:sp>
        <p:nvSpPr>
          <p:cNvPr id="20" name="5-Point Star 19"/>
          <p:cNvSpPr/>
          <p:nvPr/>
        </p:nvSpPr>
        <p:spPr>
          <a:xfrm>
            <a:off x="6516216" y="4437112"/>
            <a:ext cx="144000" cy="144000"/>
          </a:xfrm>
          <a:prstGeom prst="star5">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21" name="Straight Connector 20"/>
          <p:cNvCxnSpPr>
            <a:stCxn id="20" idx="3"/>
            <a:endCxn id="19" idx="1"/>
          </p:cNvCxnSpPr>
          <p:nvPr/>
        </p:nvCxnSpPr>
        <p:spPr>
          <a:xfrm>
            <a:off x="6632714" y="4581112"/>
            <a:ext cx="499644" cy="576875"/>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21835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cstate="print"/>
          <a:srcRect l="15870" b="21270"/>
          <a:stretch/>
        </p:blipFill>
        <p:spPr bwMode="auto">
          <a:xfrm>
            <a:off x="51979" y="0"/>
            <a:ext cx="9093910" cy="6381328"/>
          </a:xfrm>
          <a:prstGeom prst="rect">
            <a:avLst/>
          </a:prstGeom>
          <a:noFill/>
          <a:ln w="9525">
            <a:noFill/>
            <a:miter lim="800000"/>
            <a:headEnd/>
            <a:tailEnd/>
          </a:ln>
          <a:effectLst/>
        </p:spPr>
      </p:pic>
      <p:sp>
        <p:nvSpPr>
          <p:cNvPr id="2" name="Rectangle 1"/>
          <p:cNvSpPr/>
          <p:nvPr/>
        </p:nvSpPr>
        <p:spPr>
          <a:xfrm>
            <a:off x="51979" y="6093296"/>
            <a:ext cx="2791829"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852406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 name="Group 7"/>
          <p:cNvGrpSpPr/>
          <p:nvPr/>
        </p:nvGrpSpPr>
        <p:grpSpPr>
          <a:xfrm>
            <a:off x="3095836" y="2924944"/>
            <a:ext cx="2952328" cy="1589482"/>
            <a:chOff x="4139949" y="288038"/>
            <a:chExt cx="1772580" cy="1195262"/>
          </a:xfrm>
          <a:solidFill>
            <a:srgbClr val="00B050"/>
          </a:solidFill>
          <a:scene3d>
            <a:camera prst="orthographicFront"/>
            <a:lightRig rig="threePt" dir="t">
              <a:rot lat="0" lon="0" rev="7500000"/>
            </a:lightRig>
          </a:scene3d>
        </p:grpSpPr>
        <p:sp>
          <p:nvSpPr>
            <p:cNvPr id="9" name="Rounded Rectangle 8"/>
            <p:cNvSpPr/>
            <p:nvPr/>
          </p:nvSpPr>
          <p:spPr>
            <a:xfrm>
              <a:off x="4139949" y="288038"/>
              <a:ext cx="1772580" cy="1195262"/>
            </a:xfrm>
            <a:prstGeom prst="roundRect">
              <a:avLst/>
            </a:prstGeom>
            <a:grpFill/>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10" name="Rounded Rectangle 4"/>
            <p:cNvSpPr/>
            <p:nvPr/>
          </p:nvSpPr>
          <p:spPr>
            <a:xfrm>
              <a:off x="4198297" y="346386"/>
              <a:ext cx="1655884" cy="1078566"/>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800" kern="1200" dirty="0" smtClean="0">
                  <a:solidFill>
                    <a:schemeClr val="tx1"/>
                  </a:solidFill>
                  <a:latin typeface="+mj-lt"/>
                </a:rPr>
                <a:t>City Authority </a:t>
              </a:r>
              <a:r>
                <a:rPr lang="en-US" sz="2800" dirty="0" smtClean="0">
                  <a:solidFill>
                    <a:schemeClr val="tx1"/>
                  </a:solidFill>
                  <a:latin typeface="+mj-lt"/>
                </a:rPr>
                <a:t>and</a:t>
              </a:r>
              <a:r>
                <a:rPr lang="en-US" sz="2800" kern="1200" dirty="0" smtClean="0">
                  <a:solidFill>
                    <a:schemeClr val="tx1"/>
                  </a:solidFill>
                  <a:latin typeface="+mj-lt"/>
                </a:rPr>
                <a:t> Community Communications</a:t>
              </a:r>
              <a:endParaRPr lang="en-US" sz="2800" kern="1200" dirty="0">
                <a:solidFill>
                  <a:schemeClr val="tx1"/>
                </a:solidFill>
                <a:latin typeface="+mj-lt"/>
              </a:endParaRPr>
            </a:p>
          </p:txBody>
        </p:sp>
      </p:grpSp>
      <p:grpSp>
        <p:nvGrpSpPr>
          <p:cNvPr id="11" name="Group 10"/>
          <p:cNvGrpSpPr/>
          <p:nvPr/>
        </p:nvGrpSpPr>
        <p:grpSpPr>
          <a:xfrm>
            <a:off x="1619672" y="1268760"/>
            <a:ext cx="2448000" cy="1396702"/>
            <a:chOff x="5868143" y="1080407"/>
            <a:chExt cx="1937203" cy="1052197"/>
          </a:xfrm>
          <a:solidFill>
            <a:srgbClr val="00B0F0"/>
          </a:solidFill>
          <a:scene3d>
            <a:camera prst="orthographicFront"/>
            <a:lightRig rig="threePt" dir="t">
              <a:rot lat="0" lon="0" rev="7500000"/>
            </a:lightRig>
          </a:scene3d>
        </p:grpSpPr>
        <p:sp>
          <p:nvSpPr>
            <p:cNvPr id="12" name="Rounded Rectangle 11"/>
            <p:cNvSpPr/>
            <p:nvPr/>
          </p:nvSpPr>
          <p:spPr>
            <a:xfrm>
              <a:off x="5868143" y="1080407"/>
              <a:ext cx="1937203" cy="1052197"/>
            </a:xfrm>
            <a:prstGeom prst="roundRect">
              <a:avLst/>
            </a:prstGeom>
            <a:grpFill/>
            <a:sp3d prstMaterial="plastic">
              <a:bevelT w="127000" h="25400" prst="relaxedInset"/>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13" name="Rounded Rectangle 4"/>
            <p:cNvSpPr/>
            <p:nvPr/>
          </p:nvSpPr>
          <p:spPr>
            <a:xfrm>
              <a:off x="5919507" y="1131771"/>
              <a:ext cx="1834475" cy="949469"/>
            </a:xfrm>
            <a:prstGeom prst="rect">
              <a:avLst/>
            </a:prstGeom>
            <a:grpFill/>
            <a:ln>
              <a:noFill/>
            </a:ln>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800" kern="1200" dirty="0" smtClean="0">
                  <a:solidFill>
                    <a:schemeClr val="tx1"/>
                  </a:solidFill>
                  <a:latin typeface="+mj-lt"/>
                </a:rPr>
                <a:t>Model Existing Flood Risk Management</a:t>
              </a:r>
              <a:endParaRPr lang="en-US" sz="2800" kern="1200" dirty="0">
                <a:solidFill>
                  <a:schemeClr val="tx1"/>
                </a:solidFill>
                <a:latin typeface="+mj-lt"/>
              </a:endParaRPr>
            </a:p>
          </p:txBody>
        </p:sp>
      </p:grpSp>
      <p:grpSp>
        <p:nvGrpSpPr>
          <p:cNvPr id="14" name="Group 13"/>
          <p:cNvGrpSpPr/>
          <p:nvPr/>
        </p:nvGrpSpPr>
        <p:grpSpPr>
          <a:xfrm>
            <a:off x="6474784" y="2996952"/>
            <a:ext cx="2376000" cy="1584000"/>
            <a:chOff x="5718098" y="763192"/>
            <a:chExt cx="2029101" cy="1741656"/>
          </a:xfrm>
          <a:solidFill>
            <a:schemeClr val="accent3">
              <a:lumMod val="60000"/>
              <a:lumOff val="40000"/>
            </a:schemeClr>
          </a:solidFill>
          <a:scene3d>
            <a:camera prst="orthographicFront"/>
            <a:lightRig rig="threePt" dir="t">
              <a:rot lat="0" lon="0" rev="7500000"/>
            </a:lightRig>
          </a:scene3d>
        </p:grpSpPr>
        <p:sp>
          <p:nvSpPr>
            <p:cNvPr id="15" name="Rounded Rectangle 14"/>
            <p:cNvSpPr/>
            <p:nvPr/>
          </p:nvSpPr>
          <p:spPr>
            <a:xfrm>
              <a:off x="5718098" y="763192"/>
              <a:ext cx="2029101" cy="1741656"/>
            </a:xfrm>
            <a:prstGeom prst="roundRect">
              <a:avLst/>
            </a:prstGeom>
            <a:grpFill/>
            <a:sp3d prstMaterial="plastic">
              <a:bevelT w="127000" h="25400" prst="relaxedInset"/>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16" name="Rounded Rectangle 4"/>
            <p:cNvSpPr/>
            <p:nvPr/>
          </p:nvSpPr>
          <p:spPr>
            <a:xfrm>
              <a:off x="5803119" y="848213"/>
              <a:ext cx="1859059" cy="1571614"/>
            </a:xfrm>
            <a:prstGeom prst="rect">
              <a:avLst/>
            </a:prstGeom>
            <a:noFill/>
            <a:ln>
              <a:noFill/>
            </a:ln>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800" kern="1200" dirty="0" smtClean="0">
                  <a:solidFill>
                    <a:schemeClr val="tx1"/>
                  </a:solidFill>
                  <a:latin typeface="+mj-lt"/>
                </a:rPr>
                <a:t>Options for Hard/Soft Measures</a:t>
              </a:r>
              <a:endParaRPr lang="en-US" sz="2800" kern="1200" dirty="0">
                <a:solidFill>
                  <a:schemeClr val="tx1"/>
                </a:solidFill>
                <a:latin typeface="+mj-lt"/>
              </a:endParaRPr>
            </a:p>
          </p:txBody>
        </p:sp>
      </p:grpSp>
      <p:grpSp>
        <p:nvGrpSpPr>
          <p:cNvPr id="20" name="Group 19"/>
          <p:cNvGrpSpPr/>
          <p:nvPr/>
        </p:nvGrpSpPr>
        <p:grpSpPr>
          <a:xfrm>
            <a:off x="3096000" y="4869160"/>
            <a:ext cx="2952000" cy="1257454"/>
            <a:chOff x="4471111" y="617371"/>
            <a:chExt cx="4783133" cy="3067670"/>
          </a:xfrm>
          <a:solidFill>
            <a:srgbClr val="8DFDFA"/>
          </a:solidFill>
          <a:scene3d>
            <a:camera prst="orthographicFront"/>
            <a:lightRig rig="threePt" dir="t">
              <a:rot lat="0" lon="0" rev="7500000"/>
            </a:lightRig>
          </a:scene3d>
        </p:grpSpPr>
        <p:sp>
          <p:nvSpPr>
            <p:cNvPr id="21" name="Rounded Rectangle 20"/>
            <p:cNvSpPr/>
            <p:nvPr/>
          </p:nvSpPr>
          <p:spPr>
            <a:xfrm>
              <a:off x="4471111" y="617371"/>
              <a:ext cx="4783133" cy="3067670"/>
            </a:xfrm>
            <a:prstGeom prst="roundRect">
              <a:avLst/>
            </a:prstGeom>
            <a:grpFill/>
            <a:sp3d prstMaterial="plastic">
              <a:bevelT w="127000" h="25400" prst="relaxedInset"/>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22" name="Rounded Rectangle 4"/>
            <p:cNvSpPr/>
            <p:nvPr/>
          </p:nvSpPr>
          <p:spPr>
            <a:xfrm>
              <a:off x="4620862" y="767122"/>
              <a:ext cx="4483631" cy="2768168"/>
            </a:xfrm>
            <a:prstGeom prst="rect">
              <a:avLst/>
            </a:prstGeom>
            <a:grpFill/>
            <a:ln>
              <a:noFill/>
            </a:ln>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800" dirty="0" smtClean="0">
                  <a:solidFill>
                    <a:schemeClr val="tx1"/>
                  </a:solidFill>
                  <a:latin typeface="+mj-lt"/>
                </a:rPr>
                <a:t>Demonstration Case Study</a:t>
              </a:r>
              <a:endParaRPr lang="en-US" sz="2800" kern="1200" dirty="0">
                <a:solidFill>
                  <a:schemeClr val="tx1"/>
                </a:solidFill>
                <a:latin typeface="+mj-lt"/>
              </a:endParaRPr>
            </a:p>
          </p:txBody>
        </p:sp>
      </p:grpSp>
      <p:grpSp>
        <p:nvGrpSpPr>
          <p:cNvPr id="23" name="Group 22"/>
          <p:cNvGrpSpPr/>
          <p:nvPr/>
        </p:nvGrpSpPr>
        <p:grpSpPr>
          <a:xfrm>
            <a:off x="251519" y="2996952"/>
            <a:ext cx="2376000" cy="1584000"/>
            <a:chOff x="10592" y="1890321"/>
            <a:chExt cx="8676207" cy="3626909"/>
          </a:xfrm>
          <a:solidFill>
            <a:schemeClr val="accent5">
              <a:lumMod val="60000"/>
              <a:lumOff val="40000"/>
            </a:schemeClr>
          </a:solidFill>
          <a:scene3d>
            <a:camera prst="orthographicFront"/>
            <a:lightRig rig="threePt" dir="t">
              <a:rot lat="0" lon="0" rev="7500000"/>
            </a:lightRig>
          </a:scene3d>
        </p:grpSpPr>
        <p:sp>
          <p:nvSpPr>
            <p:cNvPr id="24" name="Rounded Rectangle 23"/>
            <p:cNvSpPr/>
            <p:nvPr/>
          </p:nvSpPr>
          <p:spPr>
            <a:xfrm>
              <a:off x="10592" y="1890321"/>
              <a:ext cx="8676207" cy="3626909"/>
            </a:xfrm>
            <a:prstGeom prst="roundRect">
              <a:avLst/>
            </a:prstGeom>
            <a:grpFill/>
            <a:ln>
              <a:noFill/>
            </a:ln>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25" name="Rounded Rectangle 4"/>
            <p:cNvSpPr/>
            <p:nvPr/>
          </p:nvSpPr>
          <p:spPr>
            <a:xfrm>
              <a:off x="187639" y="2067372"/>
              <a:ext cx="8355838" cy="3285818"/>
            </a:xfrm>
            <a:prstGeom prst="rect">
              <a:avLst/>
            </a:prstGeom>
            <a:noFill/>
            <a:ln>
              <a:noFill/>
            </a:ln>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800" kern="1200" dirty="0" smtClean="0">
                  <a:solidFill>
                    <a:schemeClr val="tx1"/>
                  </a:solidFill>
                  <a:latin typeface="+mj-lt"/>
                </a:rPr>
                <a:t>Evaluate Multiple Flood Risk Benefits</a:t>
              </a:r>
              <a:endParaRPr lang="en-US" sz="2800" kern="1200" dirty="0">
                <a:solidFill>
                  <a:schemeClr val="tx1"/>
                </a:solidFill>
                <a:latin typeface="+mj-lt"/>
              </a:endParaRPr>
            </a:p>
          </p:txBody>
        </p:sp>
      </p:grpSp>
      <p:grpSp>
        <p:nvGrpSpPr>
          <p:cNvPr id="26" name="Group 25"/>
          <p:cNvGrpSpPr/>
          <p:nvPr/>
        </p:nvGrpSpPr>
        <p:grpSpPr>
          <a:xfrm>
            <a:off x="5076056" y="1268760"/>
            <a:ext cx="2448000" cy="1396702"/>
            <a:chOff x="5868143" y="1080407"/>
            <a:chExt cx="1937203" cy="1052197"/>
          </a:xfrm>
          <a:solidFill>
            <a:schemeClr val="tx2">
              <a:lumMod val="60000"/>
              <a:lumOff val="40000"/>
            </a:schemeClr>
          </a:solidFill>
          <a:scene3d>
            <a:camera prst="orthographicFront"/>
            <a:lightRig rig="threePt" dir="t">
              <a:rot lat="0" lon="0" rev="7500000"/>
            </a:lightRig>
          </a:scene3d>
        </p:grpSpPr>
        <p:sp>
          <p:nvSpPr>
            <p:cNvPr id="28" name="Rounded Rectangle 27"/>
            <p:cNvSpPr/>
            <p:nvPr/>
          </p:nvSpPr>
          <p:spPr>
            <a:xfrm>
              <a:off x="5868143" y="1080407"/>
              <a:ext cx="1937203" cy="1052197"/>
            </a:xfrm>
            <a:prstGeom prst="roundRect">
              <a:avLst/>
            </a:prstGeom>
            <a:grpFill/>
            <a:sp3d prstMaterial="plastic">
              <a:bevelT w="127000" h="25400" prst="relaxedInset"/>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29" name="Rounded Rectangle 4"/>
            <p:cNvSpPr/>
            <p:nvPr/>
          </p:nvSpPr>
          <p:spPr>
            <a:xfrm>
              <a:off x="5919507" y="1131771"/>
              <a:ext cx="1834475" cy="949469"/>
            </a:xfrm>
            <a:prstGeom prst="rect">
              <a:avLst/>
            </a:prstGeom>
            <a:grpFill/>
            <a:ln>
              <a:noFill/>
            </a:ln>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800" kern="1200" dirty="0" smtClean="0">
                  <a:solidFill>
                    <a:schemeClr val="tx1"/>
                  </a:solidFill>
                  <a:latin typeface="+mj-lt"/>
                </a:rPr>
                <a:t>Understand Citizens’ </a:t>
              </a:r>
              <a:r>
                <a:rPr lang="en-US" sz="2800" dirty="0" smtClean="0">
                  <a:solidFill>
                    <a:schemeClr val="tx1"/>
                  </a:solidFill>
                  <a:latin typeface="+mj-lt"/>
                </a:rPr>
                <a:t>B</a:t>
              </a:r>
              <a:r>
                <a:rPr lang="en-US" sz="2800" kern="1200" dirty="0" smtClean="0">
                  <a:solidFill>
                    <a:schemeClr val="tx1"/>
                  </a:solidFill>
                  <a:latin typeface="+mj-lt"/>
                </a:rPr>
                <a:t>ehaviours</a:t>
              </a:r>
              <a:endParaRPr lang="en-US" sz="2800" kern="1200" dirty="0">
                <a:solidFill>
                  <a:schemeClr val="tx1"/>
                </a:solidFill>
                <a:latin typeface="+mj-lt"/>
              </a:endParaRPr>
            </a:p>
          </p:txBody>
        </p:sp>
      </p:grpSp>
      <p:sp>
        <p:nvSpPr>
          <p:cNvPr id="30" name="Title 1"/>
          <p:cNvSpPr txBox="1">
            <a:spLocks/>
          </p:cNvSpPr>
          <p:nvPr/>
        </p:nvSpPr>
        <p:spPr>
          <a:xfrm>
            <a:off x="-46224" y="-2649"/>
            <a:ext cx="9144000" cy="1052736"/>
          </a:xfrm>
          <a:prstGeom prst="rect">
            <a:avLst/>
          </a:prstGeom>
          <a:ln>
            <a:noFill/>
          </a:ln>
        </p:spPr>
        <p:txBody>
          <a:bodyPr vert="horz" lIns="0" tIns="0" rIns="18288" bIns="0" anchor="ctr">
            <a:noAutofit/>
            <a:scene3d>
              <a:camera prst="orthographicFront"/>
              <a:lightRig rig="freezing" dir="t">
                <a:rot lat="0" lon="0" rev="5640000"/>
              </a:lightRig>
            </a:scene3d>
            <a:sp3d prstMaterial="flat">
              <a:bevelT w="38100" h="38100"/>
              <a:contourClr>
                <a:schemeClr val="tx2"/>
              </a:contourClr>
            </a:sp3d>
          </a:bodyPr>
          <a:lstStyle>
            <a:lvl1pPr algn="r" rtl="0" eaLnBrk="1" latinLnBrk="0" hangingPunct="1">
              <a:spcBef>
                <a:spcPct val="0"/>
              </a:spcBef>
              <a:buNone/>
              <a:defRPr kumimoji="0" sz="5600" b="1" kern="1200">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pPr lvl="0" algn="ctr">
              <a:defRPr/>
            </a:pPr>
            <a:r>
              <a:rPr lang="en-GB" sz="4200" dirty="0" smtClean="0">
                <a:solidFill>
                  <a:srgbClr val="0070C0"/>
                </a:solidFill>
              </a:rPr>
              <a:t>Blue</a:t>
            </a:r>
            <a:r>
              <a:rPr lang="en-GB" sz="4200" dirty="0" smtClean="0">
                <a:solidFill>
                  <a:schemeClr val="tx1"/>
                </a:solidFill>
              </a:rPr>
              <a:t>-</a:t>
            </a:r>
            <a:r>
              <a:rPr lang="en-GB" sz="4200" dirty="0" smtClean="0">
                <a:solidFill>
                  <a:srgbClr val="7CCA62">
                    <a:lumMod val="75000"/>
                  </a:srgbClr>
                </a:solidFill>
              </a:rPr>
              <a:t>Green</a:t>
            </a:r>
            <a:r>
              <a:rPr kumimoji="0" lang="en-GB" sz="4200" b="1" i="0" u="none" strike="noStrike" kern="1200" cap="none" spc="0" normalizeH="0" baseline="0" noProof="0" dirty="0" smtClean="0">
                <a:ln>
                  <a:noFill/>
                </a:ln>
                <a:solidFill>
                  <a:schemeClr val="tx1"/>
                </a:solidFill>
                <a:effectLst>
                  <a:outerShdw blurRad="38100" dist="25400" dir="5400000" algn="tl" rotWithShape="0">
                    <a:srgbClr val="000000">
                      <a:alpha val="43000"/>
                    </a:srgbClr>
                  </a:outerShdw>
                </a:effectLst>
                <a:uLnTx/>
                <a:uFillTx/>
              </a:rPr>
              <a:t> </a:t>
            </a:r>
            <a:r>
              <a:rPr kumimoji="0" lang="en-GB" sz="4200" b="1" i="0" u="none" strike="noStrike" kern="1200" cap="none" spc="0" normalizeH="0" baseline="0" noProof="0" dirty="0" smtClean="0">
                <a:ln>
                  <a:noFill/>
                </a:ln>
                <a:solidFill>
                  <a:schemeClr val="bg1">
                    <a:lumMod val="50000"/>
                  </a:schemeClr>
                </a:solidFill>
                <a:effectLst>
                  <a:outerShdw blurRad="38100" dist="25400" dir="5400000" algn="tl" rotWithShape="0">
                    <a:srgbClr val="000000">
                      <a:alpha val="43000"/>
                    </a:srgbClr>
                  </a:outerShdw>
                </a:effectLst>
                <a:uLnTx/>
                <a:uFillTx/>
              </a:rPr>
              <a:t>Cities</a:t>
            </a:r>
            <a:r>
              <a:rPr kumimoji="0" lang="en-GB" sz="4200" b="1" i="0" u="none" strike="noStrike" kern="1200" cap="none" spc="0" normalizeH="0" noProof="0" dirty="0" smtClean="0">
                <a:ln>
                  <a:noFill/>
                </a:ln>
                <a:solidFill>
                  <a:schemeClr val="tx1"/>
                </a:solidFill>
                <a:effectLst>
                  <a:outerShdw blurRad="38100" dist="25400" dir="5400000" algn="tl" rotWithShape="0">
                    <a:srgbClr val="000000">
                      <a:alpha val="43000"/>
                    </a:srgbClr>
                  </a:outerShdw>
                </a:effectLst>
                <a:uLnTx/>
                <a:uFillTx/>
              </a:rPr>
              <a:t> </a:t>
            </a:r>
            <a:r>
              <a:rPr kumimoji="0" lang="en-GB" sz="4200" b="1" i="0" u="none" strike="noStrike" kern="1200" cap="none" spc="0" normalizeH="0" baseline="0" noProof="0" dirty="0" smtClean="0">
                <a:ln>
                  <a:noFill/>
                </a:ln>
                <a:solidFill>
                  <a:schemeClr val="tx1"/>
                </a:solidFill>
                <a:effectLst>
                  <a:outerShdw blurRad="38100" dist="25400" dir="5400000" algn="tl" rotWithShape="0">
                    <a:srgbClr val="000000">
                      <a:alpha val="43000"/>
                    </a:srgbClr>
                  </a:outerShdw>
                </a:effectLst>
                <a:uLnTx/>
                <a:uFillTx/>
              </a:rPr>
              <a:t>Research Approach</a:t>
            </a:r>
            <a:endParaRPr kumimoji="0" lang="en-GB" sz="4200" b="1" i="0" u="none" strike="noStrike" kern="1200" cap="none" spc="0" normalizeH="0" baseline="0" noProof="0" dirty="0">
              <a:ln>
                <a:noFill/>
              </a:ln>
              <a:solidFill>
                <a:schemeClr val="tx1"/>
              </a:solidFill>
              <a:effectLst>
                <a:outerShdw blurRad="38100" dist="25400" dir="5400000" algn="tl" rotWithShape="0">
                  <a:srgbClr val="000000">
                    <a:alpha val="43000"/>
                  </a:srgbClr>
                </a:outerShdw>
              </a:effectLst>
              <a:uLnTx/>
              <a:uFillTx/>
            </a:endParaRPr>
          </a:p>
        </p:txBody>
      </p:sp>
    </p:spTree>
    <p:extLst>
      <p:ext uri="{BB962C8B-B14F-4D97-AF65-F5344CB8AC3E}">
        <p14:creationId xmlns:p14="http://schemas.microsoft.com/office/powerpoint/2010/main" val="2305792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3"/>
          <p:cNvGrpSpPr/>
          <p:nvPr/>
        </p:nvGrpSpPr>
        <p:grpSpPr>
          <a:xfrm>
            <a:off x="2560479" y="980728"/>
            <a:ext cx="3725782" cy="2376264"/>
            <a:chOff x="4201336" y="288038"/>
            <a:chExt cx="1772580" cy="1195262"/>
          </a:xfrm>
          <a:solidFill>
            <a:srgbClr val="00B050"/>
          </a:solidFill>
          <a:scene3d>
            <a:camera prst="orthographicFront"/>
            <a:lightRig rig="threePt" dir="t">
              <a:rot lat="0" lon="0" rev="7500000"/>
            </a:lightRig>
          </a:scene3d>
        </p:grpSpPr>
        <p:sp>
          <p:nvSpPr>
            <p:cNvPr id="5" name="Rounded Rectangle 4"/>
            <p:cNvSpPr/>
            <p:nvPr/>
          </p:nvSpPr>
          <p:spPr>
            <a:xfrm>
              <a:off x="4201336" y="288038"/>
              <a:ext cx="1772580" cy="1195262"/>
            </a:xfrm>
            <a:prstGeom prst="roundRect">
              <a:avLst/>
            </a:prstGeom>
            <a:grpFill/>
            <a:sp3d prstMaterial="plastic">
              <a:bevelT w="127000" h="25400" prst="relaxedInset"/>
            </a:sp3d>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6" name="Rounded Rectangle 4"/>
            <p:cNvSpPr/>
            <p:nvPr/>
          </p:nvSpPr>
          <p:spPr>
            <a:xfrm>
              <a:off x="4267615" y="346386"/>
              <a:ext cx="1586566" cy="1078566"/>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lvl="0" algn="ctr" defTabSz="1066800">
                <a:lnSpc>
                  <a:spcPct val="90000"/>
                </a:lnSpc>
                <a:spcBef>
                  <a:spcPct val="0"/>
                </a:spcBef>
              </a:pPr>
              <a:r>
                <a:rPr lang="en-US" sz="3600" kern="1200" dirty="0" smtClean="0">
                  <a:solidFill>
                    <a:schemeClr val="tx1"/>
                  </a:solidFill>
                  <a:latin typeface="+mj-lt"/>
                </a:rPr>
                <a:t>City Authority </a:t>
              </a:r>
            </a:p>
            <a:p>
              <a:pPr lvl="0" algn="ctr" defTabSz="1066800">
                <a:lnSpc>
                  <a:spcPct val="90000"/>
                </a:lnSpc>
                <a:spcBef>
                  <a:spcPct val="0"/>
                </a:spcBef>
              </a:pPr>
              <a:r>
                <a:rPr lang="en-US" sz="3600" dirty="0" smtClean="0">
                  <a:solidFill>
                    <a:schemeClr val="tx1"/>
                  </a:solidFill>
                  <a:latin typeface="+mj-lt"/>
                </a:rPr>
                <a:t>and</a:t>
              </a:r>
              <a:r>
                <a:rPr lang="en-US" sz="3600" kern="1200" dirty="0" smtClean="0">
                  <a:solidFill>
                    <a:schemeClr val="tx1"/>
                  </a:solidFill>
                  <a:latin typeface="+mj-lt"/>
                </a:rPr>
                <a:t> Community Communications</a:t>
              </a:r>
              <a:endParaRPr lang="en-US" sz="3600" kern="1200" dirty="0">
                <a:solidFill>
                  <a:schemeClr val="tx1"/>
                </a:solidFill>
                <a:latin typeface="+mj-lt"/>
              </a:endParaRPr>
            </a:p>
          </p:txBody>
        </p:sp>
      </p:grpSp>
    </p:spTree>
    <p:extLst>
      <p:ext uri="{BB962C8B-B14F-4D97-AF65-F5344CB8AC3E}">
        <p14:creationId xmlns:p14="http://schemas.microsoft.com/office/powerpoint/2010/main" val="20056235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0" y="5877272"/>
            <a:ext cx="7884368" cy="9807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 name="Group 3"/>
          <p:cNvGrpSpPr/>
          <p:nvPr/>
        </p:nvGrpSpPr>
        <p:grpSpPr>
          <a:xfrm>
            <a:off x="467544" y="116632"/>
            <a:ext cx="7488832" cy="6237312"/>
            <a:chOff x="179512" y="1268760"/>
            <a:chExt cx="5688632" cy="5013176"/>
          </a:xfrm>
        </p:grpSpPr>
        <p:graphicFrame>
          <p:nvGraphicFramePr>
            <p:cNvPr id="5" name="Diagram 4"/>
            <p:cNvGraphicFramePr/>
            <p:nvPr>
              <p:extLst>
                <p:ext uri="{D42A27DB-BD31-4B8C-83A1-F6EECF244321}">
                  <p14:modId xmlns:p14="http://schemas.microsoft.com/office/powerpoint/2010/main" val="1863352883"/>
                </p:ext>
              </p:extLst>
            </p:nvPr>
          </p:nvGraphicFramePr>
          <p:xfrm>
            <a:off x="179512" y="1268760"/>
            <a:ext cx="5688632" cy="50131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Oval 5"/>
            <p:cNvSpPr>
              <a:spLocks noChangeAspect="1"/>
            </p:cNvSpPr>
            <p:nvPr/>
          </p:nvSpPr>
          <p:spPr>
            <a:xfrm>
              <a:off x="2123728" y="2997152"/>
              <a:ext cx="1800200" cy="1800000"/>
            </a:xfrm>
            <a:prstGeom prst="ellipse">
              <a:avLst/>
            </a:prstGeom>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2339752" y="3206586"/>
              <a:ext cx="1440160" cy="1162650"/>
            </a:xfrm>
            <a:prstGeom prst="rect">
              <a:avLst/>
            </a:prstGeom>
            <a:noFill/>
          </p:spPr>
          <p:txBody>
            <a:bodyPr wrap="square" rtlCol="0">
              <a:spAutoFit/>
            </a:bodyPr>
            <a:lstStyle/>
            <a:p>
              <a:pPr algn="ctr"/>
              <a:endParaRPr lang="en-GB" sz="2200" dirty="0" smtClean="0">
                <a:solidFill>
                  <a:schemeClr val="bg1"/>
                </a:solidFill>
                <a:effectLst>
                  <a:outerShdw blurRad="38100" dist="38100" dir="2700000" algn="tl">
                    <a:srgbClr val="000000">
                      <a:alpha val="43137"/>
                    </a:srgbClr>
                  </a:outerShdw>
                </a:effectLst>
              </a:endParaRPr>
            </a:p>
            <a:p>
              <a:pPr algn="ctr"/>
              <a:r>
                <a:rPr lang="en-GB" sz="2200" dirty="0" smtClean="0">
                  <a:solidFill>
                    <a:schemeClr val="bg1"/>
                  </a:solidFill>
                  <a:effectLst>
                    <a:outerShdw blurRad="38100" dist="38100" dir="2700000" algn="tl">
                      <a:srgbClr val="000000">
                        <a:alpha val="43137"/>
                      </a:srgbClr>
                    </a:outerShdw>
                  </a:effectLst>
                </a:rPr>
                <a:t>Leaning and Action Alliance (LAA)</a:t>
              </a:r>
              <a:endParaRPr lang="en-GB" sz="2200" dirty="0">
                <a:solidFill>
                  <a:schemeClr val="bg1"/>
                </a:solidFill>
                <a:effectLst>
                  <a:outerShdw blurRad="38100" dist="38100" dir="2700000" algn="tl">
                    <a:srgbClr val="000000">
                      <a:alpha val="43137"/>
                    </a:srgbClr>
                  </a:outerShdw>
                </a:effectLst>
              </a:endParaRPr>
            </a:p>
          </p:txBody>
        </p:sp>
      </p:grpSp>
      <p:sp>
        <p:nvSpPr>
          <p:cNvPr id="8" name="Text Box 2"/>
          <p:cNvSpPr txBox="1">
            <a:spLocks noChangeArrowheads="1"/>
          </p:cNvSpPr>
          <p:nvPr/>
        </p:nvSpPr>
        <p:spPr bwMode="auto">
          <a:xfrm>
            <a:off x="7010988" y="6273225"/>
            <a:ext cx="2088232" cy="584775"/>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algn="l">
              <a:spcAft>
                <a:spcPts val="0"/>
              </a:spcAft>
            </a:pPr>
            <a:r>
              <a:rPr lang="en-GB" sz="1600" i="1" dirty="0" smtClean="0">
                <a:effectLst/>
                <a:latin typeface="Calibri"/>
                <a:ea typeface="MS Mincho"/>
                <a:cs typeface="Times New Roman"/>
              </a:rPr>
              <a:t>Adapted </a:t>
            </a:r>
            <a:r>
              <a:rPr lang="en-GB" sz="1600" i="1" dirty="0">
                <a:effectLst/>
                <a:latin typeface="Calibri"/>
                <a:ea typeface="MS Mincho"/>
                <a:cs typeface="Times New Roman"/>
              </a:rPr>
              <a:t>from Ashley et al., </a:t>
            </a:r>
            <a:r>
              <a:rPr lang="en-GB" sz="1600" i="1" dirty="0" smtClean="0">
                <a:effectLst/>
                <a:latin typeface="Calibri"/>
                <a:ea typeface="MS Mincho"/>
                <a:cs typeface="Times New Roman"/>
              </a:rPr>
              <a:t>(2011</a:t>
            </a:r>
            <a:r>
              <a:rPr lang="en-GB" sz="1600" i="1" dirty="0" smtClean="0">
                <a:effectLst/>
                <a:latin typeface="Calibri"/>
                <a:ea typeface="MS Mincho"/>
                <a:cs typeface="Arial"/>
              </a:rPr>
              <a:t>)</a:t>
            </a:r>
            <a:endParaRPr lang="en-GB" sz="1600" i="1" dirty="0">
              <a:effectLst/>
              <a:latin typeface="Calibri"/>
              <a:ea typeface="MS Mincho"/>
              <a:cs typeface="Times New Roman"/>
            </a:endParaRPr>
          </a:p>
        </p:txBody>
      </p:sp>
      <p:sp>
        <p:nvSpPr>
          <p:cNvPr id="2" name="Rectangle 1"/>
          <p:cNvSpPr/>
          <p:nvPr/>
        </p:nvSpPr>
        <p:spPr>
          <a:xfrm>
            <a:off x="0" y="6022152"/>
            <a:ext cx="5652120" cy="867930"/>
          </a:xfrm>
          <a:prstGeom prst="rect">
            <a:avLst/>
          </a:prstGeom>
        </p:spPr>
        <p:txBody>
          <a:bodyPr wrap="square">
            <a:spAutoFit/>
          </a:bodyPr>
          <a:lstStyle/>
          <a:p>
            <a:pPr lvl="0" defTabSz="1066800">
              <a:lnSpc>
                <a:spcPct val="90000"/>
              </a:lnSpc>
              <a:spcBef>
                <a:spcPct val="0"/>
              </a:spcBef>
            </a:pPr>
            <a:r>
              <a:rPr lang="en-US" sz="2800" dirty="0"/>
              <a:t>City Authority </a:t>
            </a:r>
          </a:p>
          <a:p>
            <a:pPr lvl="0" defTabSz="1066800">
              <a:lnSpc>
                <a:spcPct val="90000"/>
              </a:lnSpc>
              <a:spcBef>
                <a:spcPct val="0"/>
              </a:spcBef>
            </a:pPr>
            <a:r>
              <a:rPr lang="en-US" sz="2800" dirty="0"/>
              <a:t>and Community Communications</a:t>
            </a:r>
          </a:p>
        </p:txBody>
      </p:sp>
    </p:spTree>
    <p:extLst>
      <p:ext uri="{BB962C8B-B14F-4D97-AF65-F5344CB8AC3E}">
        <p14:creationId xmlns:p14="http://schemas.microsoft.com/office/powerpoint/2010/main" val="30794883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22241" y="290722"/>
            <a:ext cx="4605239" cy="3450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13506" t="19325" r="66887" b="13139"/>
          <a:stretch/>
        </p:blipFill>
        <p:spPr bwMode="auto">
          <a:xfrm>
            <a:off x="107504" y="44624"/>
            <a:ext cx="4261974" cy="4982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Group 2"/>
          <p:cNvGrpSpPr/>
          <p:nvPr/>
        </p:nvGrpSpPr>
        <p:grpSpPr>
          <a:xfrm>
            <a:off x="107504" y="4407293"/>
            <a:ext cx="2736304" cy="1800200"/>
            <a:chOff x="107504" y="1124744"/>
            <a:chExt cx="2229639" cy="1800200"/>
          </a:xfrm>
        </p:grpSpPr>
        <p:sp>
          <p:nvSpPr>
            <p:cNvPr id="8" name="Rectangle 7"/>
            <p:cNvSpPr/>
            <p:nvPr/>
          </p:nvSpPr>
          <p:spPr>
            <a:xfrm>
              <a:off x="107504" y="1124744"/>
              <a:ext cx="2112290" cy="1800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pic>
          <p:nvPicPr>
            <p:cNvPr id="9" name="Picture 8"/>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86034" y="2305008"/>
              <a:ext cx="272238" cy="381499"/>
            </a:xfrm>
            <a:prstGeom prst="rect">
              <a:avLst/>
            </a:prstGeom>
            <a:noFill/>
            <a:ln>
              <a:noFill/>
            </a:ln>
          </p:spPr>
        </p:pic>
        <p:pic>
          <p:nvPicPr>
            <p:cNvPr id="10" name="Picture 9"/>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186034" y="1756602"/>
              <a:ext cx="282709" cy="417265"/>
            </a:xfrm>
            <a:prstGeom prst="rect">
              <a:avLst/>
            </a:prstGeom>
            <a:noFill/>
            <a:ln>
              <a:noFill/>
            </a:ln>
          </p:spPr>
        </p:pic>
        <p:pic>
          <p:nvPicPr>
            <p:cNvPr id="11" name="Picture 10"/>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186034" y="1226079"/>
              <a:ext cx="282709" cy="405343"/>
            </a:xfrm>
            <a:prstGeom prst="rect">
              <a:avLst/>
            </a:prstGeom>
            <a:noFill/>
            <a:ln>
              <a:noFill/>
            </a:ln>
          </p:spPr>
        </p:pic>
        <p:sp>
          <p:nvSpPr>
            <p:cNvPr id="12" name="Text Box 15"/>
            <p:cNvSpPr txBox="1"/>
            <p:nvPr/>
          </p:nvSpPr>
          <p:spPr>
            <a:xfrm>
              <a:off x="473360" y="1124744"/>
              <a:ext cx="1863783" cy="1502154"/>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15000"/>
                </a:lnSpc>
                <a:spcAft>
                  <a:spcPts val="0"/>
                </a:spcAft>
              </a:pPr>
              <a:r>
                <a:rPr lang="en-GB" sz="1600" dirty="0">
                  <a:effectLst/>
                  <a:ea typeface="Calibri"/>
                  <a:cs typeface="Times New Roman"/>
                </a:rPr>
                <a:t>1. Delivered</a:t>
              </a:r>
            </a:p>
            <a:p>
              <a:pPr>
                <a:lnSpc>
                  <a:spcPct val="115000"/>
                </a:lnSpc>
                <a:spcAft>
                  <a:spcPts val="0"/>
                </a:spcAft>
              </a:pPr>
              <a:r>
                <a:rPr lang="en-GB" sz="1600" dirty="0">
                  <a:effectLst/>
                  <a:ea typeface="Calibri"/>
                  <a:cs typeface="Times New Roman"/>
                </a:rPr>
                <a:t> </a:t>
              </a:r>
              <a:endParaRPr lang="en-GB" sz="1400" dirty="0">
                <a:effectLst/>
                <a:ea typeface="Calibri"/>
                <a:cs typeface="Times New Roman"/>
              </a:endParaRPr>
            </a:p>
            <a:p>
              <a:pPr>
                <a:lnSpc>
                  <a:spcPct val="115000"/>
                </a:lnSpc>
                <a:spcAft>
                  <a:spcPts val="0"/>
                </a:spcAft>
              </a:pPr>
              <a:r>
                <a:rPr lang="en-GB" sz="1600" dirty="0">
                  <a:effectLst/>
                  <a:ea typeface="Calibri"/>
                  <a:cs typeface="Times New Roman"/>
                </a:rPr>
                <a:t>2. Possible to </a:t>
              </a:r>
              <a:r>
                <a:rPr lang="en-GB" sz="1600" dirty="0" smtClean="0">
                  <a:effectLst/>
                  <a:ea typeface="Calibri"/>
                  <a:cs typeface="Times New Roman"/>
                </a:rPr>
                <a:t>influence</a:t>
              </a:r>
              <a:endParaRPr lang="en-GB" sz="400" dirty="0" smtClean="0">
                <a:ea typeface="Calibri"/>
                <a:cs typeface="Times New Roman"/>
              </a:endParaRPr>
            </a:p>
            <a:p>
              <a:pPr>
                <a:lnSpc>
                  <a:spcPct val="115000"/>
                </a:lnSpc>
                <a:spcAft>
                  <a:spcPts val="0"/>
                </a:spcAft>
              </a:pPr>
              <a:endParaRPr lang="en-GB" sz="400" dirty="0">
                <a:ea typeface="Calibri"/>
                <a:cs typeface="Times New Roman"/>
              </a:endParaRPr>
            </a:p>
            <a:p>
              <a:pPr>
                <a:lnSpc>
                  <a:spcPct val="115000"/>
                </a:lnSpc>
                <a:spcAft>
                  <a:spcPts val="0"/>
                </a:spcAft>
              </a:pPr>
              <a:endParaRPr lang="en-GB" sz="400" dirty="0" smtClean="0">
                <a:ea typeface="Calibri"/>
                <a:cs typeface="Times New Roman"/>
              </a:endParaRPr>
            </a:p>
            <a:p>
              <a:pPr>
                <a:lnSpc>
                  <a:spcPct val="115000"/>
                </a:lnSpc>
                <a:spcAft>
                  <a:spcPts val="0"/>
                </a:spcAft>
              </a:pPr>
              <a:endParaRPr lang="en-GB" sz="400" dirty="0">
                <a:ea typeface="Calibri"/>
                <a:cs typeface="Times New Roman"/>
              </a:endParaRPr>
            </a:p>
            <a:p>
              <a:pPr>
                <a:lnSpc>
                  <a:spcPct val="115000"/>
                </a:lnSpc>
                <a:spcAft>
                  <a:spcPts val="0"/>
                </a:spcAft>
              </a:pPr>
              <a:endParaRPr lang="en-GB" sz="400" dirty="0" smtClean="0">
                <a:ea typeface="Calibri"/>
                <a:cs typeface="Times New Roman"/>
              </a:endParaRPr>
            </a:p>
            <a:p>
              <a:pPr>
                <a:lnSpc>
                  <a:spcPct val="115000"/>
                </a:lnSpc>
                <a:spcAft>
                  <a:spcPts val="0"/>
                </a:spcAft>
              </a:pPr>
              <a:r>
                <a:rPr lang="en-GB" sz="1600" dirty="0" smtClean="0">
                  <a:effectLst/>
                  <a:ea typeface="Calibri"/>
                  <a:cs typeface="Times New Roman"/>
                </a:rPr>
                <a:t>3</a:t>
              </a:r>
              <a:r>
                <a:rPr lang="en-GB" sz="1600" dirty="0">
                  <a:effectLst/>
                  <a:ea typeface="Calibri"/>
                  <a:cs typeface="Times New Roman"/>
                </a:rPr>
                <a:t>. Visionary</a:t>
              </a:r>
            </a:p>
          </p:txBody>
        </p:sp>
      </p:grpSp>
      <p:sp>
        <p:nvSpPr>
          <p:cNvPr id="14" name="Rectangle 13"/>
          <p:cNvSpPr/>
          <p:nvPr/>
        </p:nvSpPr>
        <p:spPr>
          <a:xfrm>
            <a:off x="4631634" y="3741130"/>
            <a:ext cx="4204481" cy="954107"/>
          </a:xfrm>
          <a:prstGeom prst="rect">
            <a:avLst/>
          </a:prstGeom>
        </p:spPr>
        <p:txBody>
          <a:bodyPr wrap="square">
            <a:spAutoFit/>
          </a:bodyPr>
          <a:lstStyle/>
          <a:p>
            <a:pPr algn="ctr">
              <a:defRPr/>
            </a:pPr>
            <a:r>
              <a:rPr lang="en-GB" sz="2800" b="1" i="1" dirty="0" smtClean="0"/>
              <a:t>Inventory of </a:t>
            </a:r>
            <a:r>
              <a:rPr lang="en-GB" sz="2800" b="1" i="1" dirty="0" smtClean="0">
                <a:solidFill>
                  <a:srgbClr val="FF0000"/>
                </a:solidFill>
              </a:rPr>
              <a:t>EXISTING</a:t>
            </a:r>
            <a:r>
              <a:rPr lang="en-GB" sz="2800" b="1" i="1" dirty="0" smtClean="0"/>
              <a:t> </a:t>
            </a:r>
            <a:r>
              <a:rPr lang="en-GB" sz="2800" b="1" i="1" dirty="0" smtClean="0">
                <a:solidFill>
                  <a:srgbClr val="0070C0"/>
                </a:solidFill>
              </a:rPr>
              <a:t>Blue</a:t>
            </a:r>
            <a:r>
              <a:rPr lang="en-GB" sz="2800" b="1" i="1" dirty="0" smtClean="0"/>
              <a:t>-</a:t>
            </a:r>
            <a:r>
              <a:rPr lang="en-GB" sz="2800" b="1" i="1" dirty="0" smtClean="0">
                <a:solidFill>
                  <a:srgbClr val="00B050"/>
                </a:solidFill>
              </a:rPr>
              <a:t>Green</a:t>
            </a:r>
            <a:r>
              <a:rPr lang="en-GB" sz="2800" b="1" i="1" dirty="0" smtClean="0"/>
              <a:t> Infrastructure</a:t>
            </a:r>
            <a:endParaRPr lang="en-GB" sz="2800" b="1" i="1" dirty="0"/>
          </a:p>
        </p:txBody>
      </p:sp>
    </p:spTree>
    <p:extLst>
      <p:ext uri="{BB962C8B-B14F-4D97-AF65-F5344CB8AC3E}">
        <p14:creationId xmlns:p14="http://schemas.microsoft.com/office/powerpoint/2010/main" val="67626994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8670</TotalTime>
  <Words>769</Words>
  <Application>Microsoft Office PowerPoint</Application>
  <PresentationFormat>On-screen Show (4:3)</PresentationFormat>
  <Paragraphs>171</Paragraphs>
  <Slides>37</Slides>
  <Notes>25</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Office Theme</vt:lpstr>
      <vt:lpstr>Flood Resilient Cities:  the Blue-Green Advantage           Colin Thorne University of Nottingham and KCB/ESA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Flooded intersection paralyses rush hour  traffic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Nottingham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 Lawson</dc:creator>
  <cp:lastModifiedBy>Emily Lawson</cp:lastModifiedBy>
  <cp:revision>371</cp:revision>
  <dcterms:created xsi:type="dcterms:W3CDTF">2013-11-21T09:16:52Z</dcterms:created>
  <dcterms:modified xsi:type="dcterms:W3CDTF">2015-10-19T11:41:47Z</dcterms:modified>
</cp:coreProperties>
</file>